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6"/>
  </p:notesMasterIdLst>
  <p:handoutMasterIdLst>
    <p:handoutMasterId r:id="rId37"/>
  </p:handoutMasterIdLst>
  <p:sldIdLst>
    <p:sldId id="256" r:id="rId2"/>
    <p:sldId id="262" r:id="rId3"/>
    <p:sldId id="258" r:id="rId4"/>
    <p:sldId id="305" r:id="rId5"/>
    <p:sldId id="266" r:id="rId6"/>
    <p:sldId id="268" r:id="rId7"/>
    <p:sldId id="269" r:id="rId8"/>
    <p:sldId id="298" r:id="rId9"/>
    <p:sldId id="301" r:id="rId10"/>
    <p:sldId id="277" r:id="rId11"/>
    <p:sldId id="282" r:id="rId12"/>
    <p:sldId id="315" r:id="rId13"/>
    <p:sldId id="286" r:id="rId14"/>
    <p:sldId id="306" r:id="rId15"/>
    <p:sldId id="275" r:id="rId16"/>
    <p:sldId id="307" r:id="rId17"/>
    <p:sldId id="308" r:id="rId18"/>
    <p:sldId id="316" r:id="rId19"/>
    <p:sldId id="317" r:id="rId20"/>
    <p:sldId id="310" r:id="rId21"/>
    <p:sldId id="311" r:id="rId22"/>
    <p:sldId id="312" r:id="rId23"/>
    <p:sldId id="314" r:id="rId24"/>
    <p:sldId id="313" r:id="rId25"/>
    <p:sldId id="304" r:id="rId26"/>
    <p:sldId id="276" r:id="rId27"/>
    <p:sldId id="318" r:id="rId28"/>
    <p:sldId id="319" r:id="rId29"/>
    <p:sldId id="320" r:id="rId30"/>
    <p:sldId id="321" r:id="rId31"/>
    <p:sldId id="322" r:id="rId32"/>
    <p:sldId id="323" r:id="rId33"/>
    <p:sldId id="324" r:id="rId34"/>
    <p:sldId id="325" r:id="rId3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68D2"/>
    <a:srgbClr val="0099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8" autoAdjust="0"/>
    <p:restoredTop sz="94660"/>
  </p:normalViewPr>
  <p:slideViewPr>
    <p:cSldViewPr snapToGrid="0">
      <p:cViewPr varScale="1">
        <p:scale>
          <a:sx n="82" d="100"/>
          <a:sy n="82" d="100"/>
        </p:scale>
        <p:origin x="-282" y="-84"/>
      </p:cViewPr>
      <p:guideLst>
        <p:guide orient="horz" pos="2160"/>
        <p:guide pos="3840"/>
      </p:guideLst>
    </p:cSldViewPr>
  </p:slideViewPr>
  <p:notesTextViewPr>
    <p:cViewPr>
      <p:scale>
        <a:sx n="1" d="1"/>
        <a:sy n="1" d="1"/>
      </p:scale>
      <p:origin x="0" y="0"/>
    </p:cViewPr>
  </p:notesTextViewPr>
  <p:notesViewPr>
    <p:cSldViewPr snapToGrid="0">
      <p:cViewPr varScale="1">
        <p:scale>
          <a:sx n="62" d="100"/>
          <a:sy n="62" d="100"/>
        </p:scale>
        <p:origin x="-2922"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a:t>Kristine Farmer - Dissertation Defense</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r>
              <a:rPr lang="en-US"/>
              <a:t>6/11/2018</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797F221-65C3-43F9-9184-DE4200C0BB31}" type="slidenum">
              <a:rPr lang="en-US" smtClean="0"/>
              <a:t>‹#›</a:t>
            </a:fld>
            <a:endParaRPr lang="en-US"/>
          </a:p>
        </p:txBody>
      </p:sp>
    </p:spTree>
    <p:extLst>
      <p:ext uri="{BB962C8B-B14F-4D97-AF65-F5344CB8AC3E}">
        <p14:creationId xmlns:p14="http://schemas.microsoft.com/office/powerpoint/2010/main" val="57371765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r>
              <a:rPr lang="en-US"/>
              <a:t>Kristine Farmer - Dissertation Defense</a:t>
            </a:r>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r>
              <a:rPr lang="en-US"/>
              <a:t>6/11/2018</a:t>
            </a: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55F7B9C-9570-4DE4-AFC0-2080155CA14C}" type="slidenum">
              <a:rPr lang="en-US" smtClean="0"/>
              <a:t>‹#›</a:t>
            </a:fld>
            <a:endParaRPr lang="en-US"/>
          </a:p>
        </p:txBody>
      </p:sp>
    </p:spTree>
    <p:extLst>
      <p:ext uri="{BB962C8B-B14F-4D97-AF65-F5344CB8AC3E}">
        <p14:creationId xmlns:p14="http://schemas.microsoft.com/office/powerpoint/2010/main" val="2591605340"/>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16218" y="152399"/>
            <a:ext cx="10058400" cy="3726397"/>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3984171"/>
            <a:ext cx="10058400" cy="2079172"/>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3897086"/>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394" y="195943"/>
            <a:ext cx="10058400" cy="931817"/>
          </a:xfrm>
        </p:spPr>
        <p:txBody>
          <a:bodyPr anchor="b"/>
          <a:lstStyle>
            <a:lvl1pPr marL="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129937" y="206829"/>
            <a:ext cx="10058400" cy="888274"/>
          </a:xfrm>
        </p:spPr>
        <p:txBody>
          <a:bodyPr anchor="b"/>
          <a:lstStyle/>
          <a:p>
            <a:r>
              <a:rPr lang="en-US" dirty="0"/>
              <a:t>Click to edit Master title style</a:t>
            </a:r>
          </a:p>
        </p:txBody>
      </p:sp>
      <p:sp>
        <p:nvSpPr>
          <p:cNvPr id="3" name="Content Placeholder 2"/>
          <p:cNvSpPr>
            <a:spLocks noGrp="1"/>
          </p:cNvSpPr>
          <p:nvPr>
            <p:ph sz="half" idx="1"/>
          </p:nvPr>
        </p:nvSpPr>
        <p:spPr>
          <a:xfrm>
            <a:off x="1097279" y="1208314"/>
            <a:ext cx="4937760" cy="46607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197429"/>
            <a:ext cx="4937760" cy="467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6/10/2018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6/10/2018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6/10/2018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6/10/2018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2090041" cy="6858000"/>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090057" y="0"/>
            <a:ext cx="64008" cy="68580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6/10/2018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accent3"/>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6/10/2018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6801" y="185542"/>
            <a:ext cx="10058400" cy="94270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208314"/>
            <a:ext cx="10058400" cy="466078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6/10/2018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12520" y="11282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4623" y="163285"/>
            <a:ext cx="10058400" cy="3614057"/>
          </a:xfrm>
        </p:spPr>
        <p:txBody>
          <a:bodyPr>
            <a:normAutofit/>
          </a:bodyPr>
          <a:lstStyle/>
          <a:p>
            <a:r>
              <a:rPr lang="en-US" sz="4400" dirty="0"/>
              <a:t>PARALEGAL STUDENTS’ AND PARALEGAL INSTRUCTORS’ PERCEPTIONS OF SYNCHRONOUS AND ASYNCHRONOUS ONLINE PARALEGAL COURSE EFFECTIVENESS:  A COMPARATIVE STUDY</a:t>
            </a:r>
          </a:p>
        </p:txBody>
      </p:sp>
      <p:sp>
        <p:nvSpPr>
          <p:cNvPr id="3" name="Subtitle 2"/>
          <p:cNvSpPr>
            <a:spLocks noGrp="1"/>
          </p:cNvSpPr>
          <p:nvPr>
            <p:ph type="subTitle" idx="1"/>
          </p:nvPr>
        </p:nvSpPr>
        <p:spPr/>
        <p:txBody>
          <a:bodyPr>
            <a:normAutofit/>
          </a:bodyPr>
          <a:lstStyle/>
          <a:p>
            <a:pPr>
              <a:lnSpc>
                <a:spcPct val="100000"/>
              </a:lnSpc>
              <a:spcAft>
                <a:spcPts val="0"/>
              </a:spcAft>
            </a:pPr>
            <a:r>
              <a:rPr lang="en-US" sz="3600" b="1" dirty="0">
                <a:solidFill>
                  <a:schemeClr val="accent6">
                    <a:lumMod val="50000"/>
                  </a:schemeClr>
                </a:solidFill>
              </a:rPr>
              <a:t>Dissertation defense</a:t>
            </a:r>
          </a:p>
          <a:p>
            <a:pPr>
              <a:lnSpc>
                <a:spcPct val="100000"/>
              </a:lnSpc>
              <a:spcAft>
                <a:spcPts val="0"/>
              </a:spcAft>
            </a:pPr>
            <a:r>
              <a:rPr lang="en-US" sz="2300" dirty="0">
                <a:solidFill>
                  <a:schemeClr val="accent6">
                    <a:lumMod val="50000"/>
                  </a:schemeClr>
                </a:solidFill>
              </a:rPr>
              <a:t>s. Kristine farmer</a:t>
            </a:r>
          </a:p>
          <a:p>
            <a:pPr>
              <a:lnSpc>
                <a:spcPct val="100000"/>
              </a:lnSpc>
              <a:spcAft>
                <a:spcPts val="0"/>
              </a:spcAft>
            </a:pPr>
            <a:r>
              <a:rPr lang="en-US" sz="2200" dirty="0">
                <a:solidFill>
                  <a:schemeClr val="accent6">
                    <a:lumMod val="50000"/>
                  </a:schemeClr>
                </a:solidFill>
              </a:rPr>
              <a:t>June 11, 2018</a:t>
            </a:r>
          </a:p>
        </p:txBody>
      </p:sp>
      <p:sp>
        <p:nvSpPr>
          <p:cNvPr id="4" name="TextBox 3">
            <a:extLst>
              <a:ext uri="{FF2B5EF4-FFF2-40B4-BE49-F238E27FC236}">
                <a16:creationId xmlns="" xmlns:a16="http://schemas.microsoft.com/office/drawing/2014/main" id="{5B9D3CDB-AB6D-458C-9792-BC04B7F4DA41}"/>
              </a:ext>
            </a:extLst>
          </p:cNvPr>
          <p:cNvSpPr txBox="1"/>
          <p:nvPr/>
        </p:nvSpPr>
        <p:spPr>
          <a:xfrm>
            <a:off x="6093823" y="4331259"/>
            <a:ext cx="5306939" cy="1384995"/>
          </a:xfrm>
          <a:prstGeom prst="rect">
            <a:avLst/>
          </a:prstGeom>
          <a:noFill/>
        </p:spPr>
        <p:txBody>
          <a:bodyPr wrap="square" rtlCol="0">
            <a:spAutoFit/>
          </a:bodyPr>
          <a:lstStyle/>
          <a:p>
            <a:pPr algn="r"/>
            <a:r>
              <a:rPr lang="en-US" sz="2100" b="1" spc="100" dirty="0">
                <a:solidFill>
                  <a:schemeClr val="accent6">
                    <a:lumMod val="50000"/>
                  </a:schemeClr>
                </a:solidFill>
                <a:latin typeface="+mj-lt"/>
              </a:rPr>
              <a:t>COMMITTEE:</a:t>
            </a:r>
          </a:p>
          <a:p>
            <a:pPr algn="r"/>
            <a:r>
              <a:rPr lang="en-US" sz="2100" spc="100" dirty="0">
                <a:solidFill>
                  <a:schemeClr val="accent6">
                    <a:lumMod val="50000"/>
                  </a:schemeClr>
                </a:solidFill>
                <a:latin typeface="+mj-lt"/>
              </a:rPr>
              <a:t>JEFF M. ALLEN, MAJOR PROFESSOR</a:t>
            </a:r>
          </a:p>
          <a:p>
            <a:pPr algn="r"/>
            <a:r>
              <a:rPr lang="en-US" sz="2100" spc="100" dirty="0">
                <a:solidFill>
                  <a:schemeClr val="accent6">
                    <a:lumMod val="50000"/>
                  </a:schemeClr>
                </a:solidFill>
                <a:latin typeface="+mj-lt"/>
              </a:rPr>
              <a:t>KAREN JOHNSON, CO-MAJOR PROFESSOR</a:t>
            </a:r>
          </a:p>
          <a:p>
            <a:pPr algn="r"/>
            <a:r>
              <a:rPr lang="en-US" sz="2100" spc="100" dirty="0">
                <a:solidFill>
                  <a:schemeClr val="accent6">
                    <a:lumMod val="50000"/>
                  </a:schemeClr>
                </a:solidFill>
                <a:latin typeface="+mj-lt"/>
              </a:rPr>
              <a:t>PETER JOHNSTONE, MINOR PROFESSOR</a:t>
            </a:r>
          </a:p>
        </p:txBody>
      </p:sp>
    </p:spTree>
    <p:extLst>
      <p:ext uri="{BB962C8B-B14F-4D97-AF65-F5344CB8AC3E}">
        <p14:creationId xmlns:p14="http://schemas.microsoft.com/office/powerpoint/2010/main" val="2929381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17715"/>
            <a:ext cx="10058400" cy="892628"/>
          </a:xfrm>
        </p:spPr>
        <p:txBody>
          <a:bodyPr>
            <a:normAutofit/>
          </a:bodyPr>
          <a:lstStyle/>
          <a:p>
            <a:r>
              <a:rPr lang="en-US" b="1" dirty="0"/>
              <a:t>OVERVIEW</a:t>
            </a:r>
          </a:p>
        </p:txBody>
      </p:sp>
      <p:sp>
        <p:nvSpPr>
          <p:cNvPr id="3" name="Content Placeholder 2"/>
          <p:cNvSpPr>
            <a:spLocks noGrp="1"/>
          </p:cNvSpPr>
          <p:nvPr>
            <p:ph idx="1"/>
          </p:nvPr>
        </p:nvSpPr>
        <p:spPr>
          <a:xfrm>
            <a:off x="1097280" y="1208314"/>
            <a:ext cx="10058400" cy="5089936"/>
          </a:xfrm>
        </p:spPr>
        <p:txBody>
          <a:bodyPr>
            <a:normAutofit fontScale="77500" lnSpcReduction="20000"/>
          </a:bodyPr>
          <a:lstStyle/>
          <a:p>
            <a:pPr marL="457200" indent="-457200">
              <a:buClr>
                <a:srgbClr val="006600"/>
              </a:buClr>
              <a:buFont typeface="Wingdings" panose="05000000000000000000" pitchFamily="2" charset="2"/>
              <a:buChar char="§"/>
            </a:pPr>
            <a:r>
              <a:rPr lang="en-US" sz="4300" b="1" dirty="0"/>
              <a:t>Part I:  Why?</a:t>
            </a:r>
          </a:p>
          <a:p>
            <a:pPr marL="749808" lvl="1" indent="-457200">
              <a:buFont typeface="Wingdings" panose="05000000000000000000" pitchFamily="2" charset="2"/>
              <a:buChar char="§"/>
            </a:pPr>
            <a:r>
              <a:rPr lang="en-US" sz="2600" dirty="0"/>
              <a:t>Research Problem</a:t>
            </a:r>
          </a:p>
          <a:p>
            <a:pPr marL="749808" lvl="1" indent="-457200">
              <a:buFont typeface="Wingdings" panose="05000000000000000000" pitchFamily="2" charset="2"/>
              <a:buChar char="§"/>
            </a:pPr>
            <a:r>
              <a:rPr lang="en-US" sz="2600" dirty="0"/>
              <a:t>Theoretical Framework</a:t>
            </a:r>
          </a:p>
          <a:p>
            <a:pPr marL="749808" lvl="1" indent="-457200">
              <a:buFont typeface="Wingdings" panose="05000000000000000000" pitchFamily="2" charset="2"/>
              <a:buChar char="§"/>
            </a:pPr>
            <a:r>
              <a:rPr lang="en-US" sz="2600" dirty="0"/>
              <a:t>Purpose of the Study</a:t>
            </a:r>
          </a:p>
          <a:p>
            <a:pPr marL="749808" lvl="1" indent="-457200">
              <a:buFont typeface="Wingdings" panose="05000000000000000000" pitchFamily="2" charset="2"/>
              <a:buChar char="§"/>
            </a:pPr>
            <a:r>
              <a:rPr lang="en-US" sz="2600" dirty="0"/>
              <a:t>Literature Review</a:t>
            </a:r>
          </a:p>
          <a:p>
            <a:pPr marL="457200" indent="-457200">
              <a:buClr>
                <a:srgbClr val="006600"/>
              </a:buClr>
              <a:buFont typeface="Wingdings" panose="05000000000000000000" pitchFamily="2" charset="2"/>
              <a:buChar char="§"/>
            </a:pPr>
            <a:r>
              <a:rPr lang="en-US" sz="4200" b="1" dirty="0"/>
              <a:t>Part II:  How, When, Who?</a:t>
            </a:r>
          </a:p>
          <a:p>
            <a:pPr marL="749808" lvl="1" indent="-457200">
              <a:buFont typeface="Wingdings" panose="05000000000000000000" pitchFamily="2" charset="2"/>
              <a:buChar char="§"/>
            </a:pPr>
            <a:r>
              <a:rPr lang="en-US" sz="2600" dirty="0"/>
              <a:t>Research Questions</a:t>
            </a:r>
          </a:p>
          <a:p>
            <a:pPr marL="749808" lvl="1" indent="-457200">
              <a:buFont typeface="Wingdings" panose="05000000000000000000" pitchFamily="2" charset="2"/>
              <a:buChar char="§"/>
            </a:pPr>
            <a:r>
              <a:rPr lang="en-US" sz="2600" dirty="0"/>
              <a:t>Data Collection:  Procedures &amp; Participants</a:t>
            </a:r>
          </a:p>
          <a:p>
            <a:pPr marL="749808" lvl="1" indent="-457200">
              <a:buFont typeface="Wingdings" panose="05000000000000000000" pitchFamily="2" charset="2"/>
              <a:buChar char="§"/>
            </a:pPr>
            <a:r>
              <a:rPr lang="en-US" sz="2600" dirty="0"/>
              <a:t>Statistical Analyses</a:t>
            </a:r>
          </a:p>
          <a:p>
            <a:pPr marL="457200" indent="-457200">
              <a:buClr>
                <a:srgbClr val="006600"/>
              </a:buClr>
              <a:buFont typeface="Wingdings" panose="05000000000000000000" pitchFamily="2" charset="2"/>
              <a:buChar char="§"/>
            </a:pPr>
            <a:r>
              <a:rPr lang="en-US" sz="4200" b="1" dirty="0"/>
              <a:t>Part II:  What (It Means)?</a:t>
            </a:r>
          </a:p>
          <a:p>
            <a:pPr marL="749808" lvl="1" indent="-457200">
              <a:buFont typeface="Wingdings" panose="05000000000000000000" pitchFamily="2" charset="2"/>
              <a:buChar char="§"/>
            </a:pPr>
            <a:r>
              <a:rPr lang="en-US" sz="2600" dirty="0"/>
              <a:t>Summary of Findings &amp; Discussion</a:t>
            </a:r>
          </a:p>
          <a:p>
            <a:pPr marL="749808" lvl="1" indent="-457200">
              <a:buFont typeface="Wingdings" panose="05000000000000000000" pitchFamily="2" charset="2"/>
              <a:buChar char="§"/>
            </a:pPr>
            <a:r>
              <a:rPr lang="en-US" sz="2600" dirty="0"/>
              <a:t>Limitations</a:t>
            </a:r>
          </a:p>
          <a:p>
            <a:pPr marL="749808" lvl="1" indent="-457200">
              <a:buFont typeface="Wingdings" panose="05000000000000000000" pitchFamily="2" charset="2"/>
              <a:buChar char="§"/>
            </a:pPr>
            <a:r>
              <a:rPr lang="en-US" sz="2600" dirty="0"/>
              <a:t>Practical Application</a:t>
            </a:r>
          </a:p>
          <a:p>
            <a:pPr marL="749808" lvl="1" indent="-457200">
              <a:buFont typeface="Wingdings" panose="05000000000000000000" pitchFamily="2" charset="2"/>
              <a:buChar char="§"/>
            </a:pPr>
            <a:r>
              <a:rPr lang="en-US" sz="2600" dirty="0"/>
              <a:t>Future Research</a:t>
            </a:r>
          </a:p>
          <a:p>
            <a:pPr marL="749808" lvl="1" indent="-457200">
              <a:buFont typeface="Wingdings" panose="05000000000000000000" pitchFamily="2" charset="2"/>
              <a:buChar char="§"/>
            </a:pPr>
            <a:r>
              <a:rPr lang="en-US" sz="2600" dirty="0"/>
              <a:t>Potential Publication Sources</a:t>
            </a:r>
          </a:p>
          <a:p>
            <a:pPr marL="749808" lvl="1" indent="-457200">
              <a:buFont typeface="Wingdings" panose="05000000000000000000" pitchFamily="2" charset="2"/>
              <a:buChar char="§"/>
            </a:pPr>
            <a:endParaRPr lang="en-US" sz="2600" b="1" dirty="0"/>
          </a:p>
        </p:txBody>
      </p:sp>
    </p:spTree>
    <p:extLst>
      <p:ext uri="{BB962C8B-B14F-4D97-AF65-F5344CB8AC3E}">
        <p14:creationId xmlns:p14="http://schemas.microsoft.com/office/powerpoint/2010/main" val="2170987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RESEARCH PROBLEM </a:t>
            </a:r>
          </a:p>
        </p:txBody>
      </p:sp>
      <p:sp>
        <p:nvSpPr>
          <p:cNvPr id="3" name="Content Placeholder 2"/>
          <p:cNvSpPr>
            <a:spLocks noGrp="1"/>
          </p:cNvSpPr>
          <p:nvPr>
            <p:ph idx="1"/>
          </p:nvPr>
        </p:nvSpPr>
        <p:spPr>
          <a:xfrm>
            <a:off x="1086393" y="1144829"/>
            <a:ext cx="10390609" cy="5517228"/>
          </a:xfrm>
        </p:spPr>
        <p:txBody>
          <a:bodyPr>
            <a:normAutofit fontScale="55000" lnSpcReduction="20000"/>
          </a:bodyPr>
          <a:lstStyle/>
          <a:p>
            <a:pPr marL="457200" indent="-457200">
              <a:spcAft>
                <a:spcPts val="500"/>
              </a:spcAft>
              <a:buClr>
                <a:srgbClr val="006600"/>
              </a:buClr>
              <a:buFont typeface="Wingdings" panose="05000000000000000000" pitchFamily="2" charset="2"/>
              <a:buChar char="§"/>
            </a:pPr>
            <a:r>
              <a:rPr lang="en-US" sz="3800" dirty="0"/>
              <a:t>Paralegal profession originated in the 1960s </a:t>
            </a:r>
            <a:r>
              <a:rPr lang="en-US" sz="3300" dirty="0"/>
              <a:t>(McCabe, 2007)</a:t>
            </a:r>
          </a:p>
          <a:p>
            <a:pPr marL="457200" indent="-457200">
              <a:buClr>
                <a:srgbClr val="006600"/>
              </a:buClr>
              <a:buFont typeface="Wingdings" panose="05000000000000000000" pitchFamily="2" charset="2"/>
              <a:buChar char="§"/>
            </a:pPr>
            <a:r>
              <a:rPr lang="en-US" sz="3800" dirty="0">
                <a:solidFill>
                  <a:srgbClr val="000000">
                    <a:lumMod val="75000"/>
                    <a:lumOff val="25000"/>
                  </a:srgbClr>
                </a:solidFill>
              </a:rPr>
              <a:t>Despite the longevity and continued growth of the paralegal profession, there is a dearth of empirical literature related to paralegals generally, and to paralegal education, specifically.</a:t>
            </a:r>
          </a:p>
          <a:p>
            <a:pPr marL="457200" indent="-457200">
              <a:buClr>
                <a:srgbClr val="006600"/>
              </a:buClr>
              <a:buFont typeface="Wingdings" panose="05000000000000000000" pitchFamily="2" charset="2"/>
              <a:buChar char="§"/>
            </a:pPr>
            <a:r>
              <a:rPr lang="en-US" sz="3800" dirty="0">
                <a:solidFill>
                  <a:srgbClr val="000000">
                    <a:lumMod val="75000"/>
                    <a:lumOff val="25000"/>
                  </a:srgbClr>
                </a:solidFill>
              </a:rPr>
              <a:t>American Bar Association Guidelines provide that all ABA-approved paralegal programs must require students to take 10 semester credit hours of legal specialty courses in the traditional, face-to-face format.</a:t>
            </a:r>
          </a:p>
          <a:p>
            <a:pPr marL="457200" indent="-457200">
              <a:buClr>
                <a:srgbClr val="006600"/>
              </a:buClr>
              <a:buFont typeface="Wingdings" panose="05000000000000000000" pitchFamily="2" charset="2"/>
              <a:buChar char="§"/>
            </a:pPr>
            <a:r>
              <a:rPr lang="en-US" sz="3500" dirty="0"/>
              <a:t>Growth of online enrollment in the United States now surpasses traditional, face-to-face enrollment (Rich &amp; Dereshiwsky, 2011);  The fast growth of online learning has surpassed our knowledge of it, thus there is a paucity of empirical research examining the world of synchronous learning (Shi, Bonk, Tan, &amp; Mirshra, 2008).</a:t>
            </a:r>
          </a:p>
          <a:p>
            <a:pPr marL="457200" indent="-457200">
              <a:spcAft>
                <a:spcPts val="1200"/>
              </a:spcAft>
              <a:buClr>
                <a:srgbClr val="006600"/>
              </a:buClr>
              <a:buFont typeface="Wingdings" panose="05000000000000000000" pitchFamily="2" charset="2"/>
              <a:buChar char="§"/>
            </a:pPr>
            <a:r>
              <a:rPr lang="en-US" sz="3800" dirty="0"/>
              <a:t>90.3% of institutions agree that online education is part of their long-term strategy </a:t>
            </a:r>
            <a:r>
              <a:rPr lang="en-US" sz="3300" dirty="0"/>
              <a:t>(Allen &amp; Seaman, 2014)</a:t>
            </a:r>
            <a:r>
              <a:rPr lang="en-US" sz="3800" dirty="0"/>
              <a:t>.</a:t>
            </a:r>
          </a:p>
          <a:p>
            <a:pPr marL="457200" indent="-457200">
              <a:spcBef>
                <a:spcPts val="0"/>
              </a:spcBef>
              <a:buClr>
                <a:srgbClr val="006600"/>
              </a:buClr>
              <a:buFont typeface="Wingdings" panose="05000000000000000000" pitchFamily="2" charset="2"/>
              <a:buChar char="§"/>
            </a:pPr>
            <a:r>
              <a:rPr lang="en-US" sz="3800" dirty="0"/>
              <a:t>Learning effectiveness generally “fall[s] into three broad categories:</a:t>
            </a:r>
          </a:p>
          <a:p>
            <a:pPr marL="932688" lvl="2" indent="-457200">
              <a:spcBef>
                <a:spcPts val="0"/>
              </a:spcBef>
              <a:buFont typeface="Wingdings" panose="05000000000000000000" pitchFamily="2" charset="2"/>
              <a:buChar char="§"/>
            </a:pPr>
            <a:r>
              <a:rPr lang="en-US" sz="3300" dirty="0"/>
              <a:t>Students’ outcomes, focused on test scores and grades;</a:t>
            </a:r>
          </a:p>
          <a:p>
            <a:pPr marL="932688" lvl="2" indent="-457200">
              <a:spcBef>
                <a:spcPts val="0"/>
              </a:spcBef>
              <a:buFont typeface="Wingdings" panose="05000000000000000000" pitchFamily="2" charset="2"/>
              <a:buChar char="§"/>
            </a:pPr>
            <a:r>
              <a:rPr lang="en-US" sz="3300" dirty="0"/>
              <a:t>Student attitudes about learning; and</a:t>
            </a:r>
          </a:p>
          <a:p>
            <a:pPr marL="932688" lvl="2" indent="-457200">
              <a:spcBef>
                <a:spcPts val="0"/>
              </a:spcBef>
              <a:spcAft>
                <a:spcPts val="1000"/>
              </a:spcAft>
              <a:buFont typeface="Wingdings" panose="05000000000000000000" pitchFamily="2" charset="2"/>
              <a:buChar char="§"/>
            </a:pPr>
            <a:r>
              <a:rPr lang="en-US" sz="3300" dirty="0"/>
              <a:t>Overall student satisfaction with online learning” </a:t>
            </a:r>
            <a:r>
              <a:rPr lang="en-US" sz="3100" dirty="0"/>
              <a:t>(Robinson &amp; Hullinger, 2008, p. 101)</a:t>
            </a:r>
            <a:r>
              <a:rPr lang="en-US" sz="3300" dirty="0"/>
              <a:t>.</a:t>
            </a:r>
          </a:p>
          <a:p>
            <a:pPr marL="457200" indent="-457200">
              <a:spcBef>
                <a:spcPts val="0"/>
              </a:spcBef>
              <a:buClr>
                <a:srgbClr val="006600"/>
              </a:buClr>
              <a:buFont typeface="Wingdings" panose="05000000000000000000" pitchFamily="2" charset="2"/>
              <a:buChar char="§"/>
            </a:pPr>
            <a:r>
              <a:rPr lang="en-US" sz="3800" dirty="0"/>
              <a:t>Few studies have evaluated faculty and student perceptions of effectiveness online courses.</a:t>
            </a:r>
          </a:p>
          <a:p>
            <a:pPr marL="457200" indent="-457200">
              <a:buFont typeface="Wingdings" panose="05000000000000000000" pitchFamily="2" charset="2"/>
              <a:buChar char="§"/>
            </a:pPr>
            <a:endParaRPr lang="en-US" sz="2800" dirty="0"/>
          </a:p>
        </p:txBody>
      </p:sp>
      <p:sp>
        <p:nvSpPr>
          <p:cNvPr id="4" name="TextBox 3"/>
          <p:cNvSpPr txBox="1"/>
          <p:nvPr/>
        </p:nvSpPr>
        <p:spPr>
          <a:xfrm>
            <a:off x="10861705" y="6019800"/>
            <a:ext cx="1167009" cy="369332"/>
          </a:xfrm>
          <a:prstGeom prst="rect">
            <a:avLst/>
          </a:prstGeom>
          <a:noFill/>
        </p:spPr>
        <p:txBody>
          <a:bodyPr wrap="square" rtlCol="0">
            <a:spAutoFit/>
          </a:bodyPr>
          <a:lstStyle/>
          <a:p>
            <a:pPr algn="r"/>
            <a:r>
              <a:rPr lang="en-US" dirty="0"/>
              <a:t>pp. 11-15</a:t>
            </a:r>
          </a:p>
        </p:txBody>
      </p:sp>
    </p:spTree>
    <p:extLst>
      <p:ext uri="{BB962C8B-B14F-4D97-AF65-F5344CB8AC3E}">
        <p14:creationId xmlns:p14="http://schemas.microsoft.com/office/powerpoint/2010/main" val="1585646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THEORETICAL FRAMEWORK</a:t>
            </a:r>
          </a:p>
        </p:txBody>
      </p:sp>
      <p:sp>
        <p:nvSpPr>
          <p:cNvPr id="3" name="Content Placeholder 2"/>
          <p:cNvSpPr>
            <a:spLocks noGrp="1"/>
          </p:cNvSpPr>
          <p:nvPr>
            <p:ph idx="1"/>
          </p:nvPr>
        </p:nvSpPr>
        <p:spPr>
          <a:xfrm>
            <a:off x="1097280" y="1208315"/>
            <a:ext cx="10058400" cy="2220686"/>
          </a:xfrm>
        </p:spPr>
        <p:txBody>
          <a:bodyPr>
            <a:normAutofit/>
          </a:bodyPr>
          <a:lstStyle/>
          <a:p>
            <a:pPr marL="457200" indent="-457200">
              <a:buClr>
                <a:srgbClr val="006600"/>
              </a:buClr>
              <a:buFont typeface="Wingdings" panose="05000000000000000000" pitchFamily="2" charset="2"/>
              <a:buChar char="§"/>
            </a:pPr>
            <a:r>
              <a:rPr lang="en-US" sz="2800" b="1" dirty="0"/>
              <a:t>Constructivist theory</a:t>
            </a:r>
          </a:p>
          <a:p>
            <a:pPr marL="749808" lvl="1" indent="-457200">
              <a:buFont typeface="Wingdings" panose="05000000000000000000" pitchFamily="2" charset="2"/>
              <a:buChar char="§"/>
            </a:pPr>
            <a:r>
              <a:rPr lang="en-US" sz="1900" dirty="0"/>
              <a:t>Developed by Dewey (1916), Piaget (1973), and Vygotsky (1978);</a:t>
            </a:r>
          </a:p>
          <a:p>
            <a:pPr marL="749808" lvl="1" indent="-457200">
              <a:buFont typeface="Wingdings" panose="05000000000000000000" pitchFamily="2" charset="2"/>
              <a:buChar char="§"/>
            </a:pPr>
            <a:r>
              <a:rPr lang="en-US" sz="1900" dirty="0"/>
              <a:t>Can be used as a framework to support the use of online synchronous instruction (Almala, 2006; Fox, 2001; Gordon, 2008; Knowlton, 2000).</a:t>
            </a:r>
          </a:p>
          <a:p>
            <a:pPr marL="749808" lvl="1" indent="-457200">
              <a:buFont typeface="Wingdings" panose="05000000000000000000" pitchFamily="2" charset="2"/>
              <a:buChar char="§"/>
            </a:pPr>
            <a:r>
              <a:rPr lang="en-US" sz="1900" dirty="0"/>
              <a:t>Presumes learner constructs knowledge of a subject through a formative process.</a:t>
            </a:r>
          </a:p>
        </p:txBody>
      </p:sp>
      <p:sp>
        <p:nvSpPr>
          <p:cNvPr id="4" name="TextBox 3"/>
          <p:cNvSpPr txBox="1"/>
          <p:nvPr/>
        </p:nvSpPr>
        <p:spPr>
          <a:xfrm>
            <a:off x="10912979" y="6019800"/>
            <a:ext cx="1115735" cy="369332"/>
          </a:xfrm>
          <a:prstGeom prst="rect">
            <a:avLst/>
          </a:prstGeom>
          <a:noFill/>
        </p:spPr>
        <p:txBody>
          <a:bodyPr wrap="square" rtlCol="0">
            <a:spAutoFit/>
          </a:bodyPr>
          <a:lstStyle/>
          <a:p>
            <a:pPr algn="r"/>
            <a:r>
              <a:rPr lang="en-US" dirty="0"/>
              <a:t>pp. 15-18</a:t>
            </a:r>
          </a:p>
        </p:txBody>
      </p:sp>
      <p:sp>
        <p:nvSpPr>
          <p:cNvPr id="6" name="Content Placeholder 2">
            <a:extLst>
              <a:ext uri="{FF2B5EF4-FFF2-40B4-BE49-F238E27FC236}">
                <a16:creationId xmlns="" xmlns:a16="http://schemas.microsoft.com/office/drawing/2014/main" id="{BC639FE8-6FD9-4504-BC4A-1EBC6C788728}"/>
              </a:ext>
            </a:extLst>
          </p:cNvPr>
          <p:cNvSpPr txBox="1">
            <a:spLocks/>
          </p:cNvSpPr>
          <p:nvPr/>
        </p:nvSpPr>
        <p:spPr>
          <a:xfrm>
            <a:off x="1097279" y="3170490"/>
            <a:ext cx="6388837" cy="2698604"/>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spcAft>
                <a:spcPts val="1000"/>
              </a:spcAft>
              <a:buClr>
                <a:srgbClr val="006600"/>
              </a:buClr>
              <a:buFont typeface="Wingdings" panose="05000000000000000000" pitchFamily="2" charset="2"/>
              <a:buChar char="§"/>
            </a:pPr>
            <a:r>
              <a:rPr lang="en-US" sz="3300" b="1" dirty="0"/>
              <a:t>Community of Inquiry (CoI) framework</a:t>
            </a:r>
          </a:p>
          <a:p>
            <a:pPr marL="749808" lvl="1" indent="-457200">
              <a:spcAft>
                <a:spcPts val="1000"/>
              </a:spcAft>
              <a:buFont typeface="Wingdings" panose="05000000000000000000" pitchFamily="2" charset="2"/>
              <a:buChar char="§"/>
            </a:pPr>
            <a:r>
              <a:rPr lang="en-US" sz="2200" dirty="0"/>
              <a:t>Collaborative constructivist model that deems online courses as successful when students engage both in a collaborative and individual “search for meaning and understanding” (Akyol, Garrison, &amp; Ozden, 2009, p. 6; Garrison, Anderson, &amp; Archer, 2000).</a:t>
            </a:r>
          </a:p>
          <a:p>
            <a:pPr marL="749808" lvl="1" indent="-457200">
              <a:buFont typeface="Wingdings" panose="05000000000000000000" pitchFamily="2" charset="2"/>
              <a:buChar char="§"/>
            </a:pPr>
            <a:r>
              <a:rPr lang="en-US" sz="2200" dirty="0"/>
              <a:t>Taking both the instructor and the students together, they form a community of online learning encompassing three elements:  cognitive presence, social presence, and teaching presence (see Fig. 1). </a:t>
            </a:r>
          </a:p>
          <a:p>
            <a:pPr marL="292608" lvl="1" indent="0">
              <a:buFont typeface="Calibri" pitchFamily="34" charset="0"/>
              <a:buNone/>
            </a:pPr>
            <a:endParaRPr lang="en-US" sz="2600" dirty="0"/>
          </a:p>
        </p:txBody>
      </p:sp>
      <p:pic>
        <p:nvPicPr>
          <p:cNvPr id="7" name="Content Placeholder 5">
            <a:extLst>
              <a:ext uri="{FF2B5EF4-FFF2-40B4-BE49-F238E27FC236}">
                <a16:creationId xmlns="" xmlns:a16="http://schemas.microsoft.com/office/drawing/2014/main" id="{85DCB89B-64EA-4328-AA4B-06D41DB40A0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571575" y="3170490"/>
            <a:ext cx="4025068" cy="2849310"/>
          </a:xfrm>
          <a:prstGeom prst="rect">
            <a:avLst/>
          </a:prstGeom>
        </p:spPr>
      </p:pic>
    </p:spTree>
    <p:extLst>
      <p:ext uri="{BB962C8B-B14F-4D97-AF65-F5344CB8AC3E}">
        <p14:creationId xmlns:p14="http://schemas.microsoft.com/office/powerpoint/2010/main" val="996657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PURPOSE OF THE STUDY </a:t>
            </a:r>
          </a:p>
        </p:txBody>
      </p:sp>
      <p:sp>
        <p:nvSpPr>
          <p:cNvPr id="3" name="Content Placeholder 2"/>
          <p:cNvSpPr>
            <a:spLocks noGrp="1"/>
          </p:cNvSpPr>
          <p:nvPr>
            <p:ph idx="1"/>
          </p:nvPr>
        </p:nvSpPr>
        <p:spPr>
          <a:xfrm>
            <a:off x="1097280" y="1208314"/>
            <a:ext cx="10058400" cy="5180818"/>
          </a:xfrm>
        </p:spPr>
        <p:txBody>
          <a:bodyPr>
            <a:normAutofit fontScale="92500" lnSpcReduction="20000"/>
          </a:bodyPr>
          <a:lstStyle/>
          <a:p>
            <a:pPr marL="457200" indent="-457200">
              <a:spcAft>
                <a:spcPts val="1000"/>
              </a:spcAft>
              <a:buClr>
                <a:srgbClr val="006600"/>
              </a:buClr>
              <a:buFont typeface="Wingdings" panose="05000000000000000000" pitchFamily="2" charset="2"/>
              <a:buChar char="§"/>
            </a:pPr>
            <a:r>
              <a:rPr lang="en-US" sz="2800" dirty="0"/>
              <a:t>Measured the perceptions of paralegal students and paralegal instructors toward the effectiveness of synchronous and asynchronous online paralegal courses.</a:t>
            </a:r>
          </a:p>
          <a:p>
            <a:pPr marL="457200" indent="-457200">
              <a:spcAft>
                <a:spcPts val="1000"/>
              </a:spcAft>
              <a:buClr>
                <a:srgbClr val="006600"/>
              </a:buClr>
              <a:buFont typeface="Wingdings" panose="05000000000000000000" pitchFamily="2" charset="2"/>
              <a:buChar char="§"/>
            </a:pPr>
            <a:r>
              <a:rPr lang="en-US" sz="2800" dirty="0"/>
              <a:t>11 dependent variables for course effectiveness subscales:</a:t>
            </a:r>
          </a:p>
          <a:p>
            <a:pPr marL="749808" lvl="1" indent="-457200">
              <a:spcAft>
                <a:spcPts val="1000"/>
              </a:spcAft>
              <a:buFont typeface="Wingdings" panose="05000000000000000000" pitchFamily="2" charset="2"/>
              <a:buChar char="§"/>
            </a:pPr>
            <a:r>
              <a:rPr lang="en-US" sz="2600" dirty="0"/>
              <a:t>flexibility, user interface, navigation, getting started, technical assistance, course management (instructor), course management (student), universal design, communication, instructional design, and content</a:t>
            </a:r>
          </a:p>
          <a:p>
            <a:pPr marL="457200" indent="-457200">
              <a:spcAft>
                <a:spcPts val="1000"/>
              </a:spcAft>
              <a:buClr>
                <a:srgbClr val="006600"/>
              </a:buClr>
              <a:buFont typeface="Wingdings" panose="05000000000000000000" pitchFamily="2" charset="2"/>
              <a:buChar char="§"/>
            </a:pPr>
            <a:r>
              <a:rPr lang="en-US" sz="2800" dirty="0"/>
              <a:t>Independent variables of:  </a:t>
            </a:r>
          </a:p>
          <a:p>
            <a:pPr marL="749808" lvl="1" indent="-457200">
              <a:spcAft>
                <a:spcPts val="1000"/>
              </a:spcAft>
              <a:buFont typeface="Wingdings" panose="05000000000000000000" pitchFamily="2" charset="2"/>
              <a:buChar char="§"/>
            </a:pPr>
            <a:r>
              <a:rPr lang="en-US" sz="2600" dirty="0"/>
              <a:t>Gender, age, native language, educational level, technology skills, and synchronous/asynchronous course experience</a:t>
            </a:r>
          </a:p>
          <a:p>
            <a:pPr marL="457200" indent="-457200">
              <a:spcAft>
                <a:spcPts val="1000"/>
              </a:spcAft>
              <a:buClr>
                <a:srgbClr val="006600"/>
              </a:buClr>
              <a:buFont typeface="Wingdings" panose="05000000000000000000" pitchFamily="2" charset="2"/>
              <a:buChar char="§"/>
            </a:pPr>
            <a:r>
              <a:rPr lang="en-US" sz="2600" dirty="0"/>
              <a:t>Anticipated the findings of this study may be used to inform paralegal instructors and course developers gain better understanding of how to design, deliver, and evaluate effective online course instruction in the field of paralegal studies.</a:t>
            </a:r>
          </a:p>
          <a:p>
            <a:pPr marL="749808" lvl="1" indent="-457200">
              <a:spcAft>
                <a:spcPts val="1000"/>
              </a:spcAft>
              <a:buFont typeface="Wingdings" panose="05000000000000000000" pitchFamily="2" charset="2"/>
              <a:buChar char="§"/>
            </a:pPr>
            <a:endParaRPr lang="en-US" sz="2600" dirty="0"/>
          </a:p>
        </p:txBody>
      </p:sp>
      <p:sp>
        <p:nvSpPr>
          <p:cNvPr id="4" name="TextBox 3"/>
          <p:cNvSpPr txBox="1"/>
          <p:nvPr/>
        </p:nvSpPr>
        <p:spPr>
          <a:xfrm>
            <a:off x="10801884" y="6019800"/>
            <a:ext cx="1226830" cy="369332"/>
          </a:xfrm>
          <a:prstGeom prst="rect">
            <a:avLst/>
          </a:prstGeom>
          <a:noFill/>
        </p:spPr>
        <p:txBody>
          <a:bodyPr wrap="square" rtlCol="0">
            <a:spAutoFit/>
          </a:bodyPr>
          <a:lstStyle/>
          <a:p>
            <a:pPr algn="r"/>
            <a:r>
              <a:rPr lang="en-US" dirty="0"/>
              <a:t>pp. 19-20</a:t>
            </a:r>
          </a:p>
        </p:txBody>
      </p:sp>
    </p:spTree>
    <p:extLst>
      <p:ext uri="{BB962C8B-B14F-4D97-AF65-F5344CB8AC3E}">
        <p14:creationId xmlns:p14="http://schemas.microsoft.com/office/powerpoint/2010/main" val="1550983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QUESTIONS</a:t>
            </a:r>
          </a:p>
        </p:txBody>
      </p:sp>
      <p:sp>
        <p:nvSpPr>
          <p:cNvPr id="3" name="Content Placeholder 2"/>
          <p:cNvSpPr>
            <a:spLocks noGrp="1"/>
          </p:cNvSpPr>
          <p:nvPr>
            <p:ph idx="1"/>
          </p:nvPr>
        </p:nvSpPr>
        <p:spPr/>
        <p:txBody>
          <a:bodyPr>
            <a:normAutofit fontScale="92500" lnSpcReduction="10000"/>
          </a:bodyPr>
          <a:lstStyle/>
          <a:p>
            <a:pPr marL="914400" indent="-914400">
              <a:buNone/>
              <a:tabLst>
                <a:tab pos="457200" algn="l"/>
              </a:tabLst>
            </a:pPr>
            <a:r>
              <a:rPr lang="en-US" sz="2800" dirty="0"/>
              <a:t>R</a:t>
            </a:r>
            <a:r>
              <a:rPr lang="en-US" sz="2800" baseline="-25000" dirty="0"/>
              <a:t>1</a:t>
            </a:r>
            <a:r>
              <a:rPr lang="en-US" sz="2800" dirty="0"/>
              <a:t>:		Were there significant differences between </a:t>
            </a:r>
            <a:r>
              <a:rPr lang="en-US" sz="2800" b="1" dirty="0">
                <a:solidFill>
                  <a:schemeClr val="bg2">
                    <a:lumMod val="50000"/>
                  </a:schemeClr>
                </a:solidFill>
              </a:rPr>
              <a:t>paralegal students</a:t>
            </a:r>
            <a:r>
              <a:rPr lang="en-US" sz="2800" dirty="0">
                <a:solidFill>
                  <a:schemeClr val="bg2">
                    <a:lumMod val="50000"/>
                  </a:schemeClr>
                </a:solidFill>
              </a:rPr>
              <a:t>’</a:t>
            </a:r>
            <a:r>
              <a:rPr lang="en-US" sz="2800" dirty="0"/>
              <a:t> perceptions and </a:t>
            </a:r>
            <a:r>
              <a:rPr lang="en-US" sz="2800" b="1" dirty="0">
                <a:solidFill>
                  <a:schemeClr val="bg2">
                    <a:lumMod val="50000"/>
                  </a:schemeClr>
                </a:solidFill>
              </a:rPr>
              <a:t>paralegal instructors</a:t>
            </a:r>
            <a:r>
              <a:rPr lang="en-US" sz="2800" dirty="0">
                <a:solidFill>
                  <a:schemeClr val="bg2">
                    <a:lumMod val="50000"/>
                  </a:schemeClr>
                </a:solidFill>
              </a:rPr>
              <a:t>’</a:t>
            </a:r>
            <a:r>
              <a:rPr lang="en-US" sz="2800" dirty="0"/>
              <a:t> perceptions of </a:t>
            </a:r>
            <a:r>
              <a:rPr lang="en-US" sz="2800" b="1" dirty="0">
                <a:solidFill>
                  <a:schemeClr val="accent2">
                    <a:lumMod val="60000"/>
                    <a:lumOff val="40000"/>
                  </a:schemeClr>
                </a:solidFill>
              </a:rPr>
              <a:t>synchronous </a:t>
            </a:r>
            <a:r>
              <a:rPr lang="en-US" sz="2800" dirty="0"/>
              <a:t>online paralegal course effectiveness?</a:t>
            </a:r>
          </a:p>
          <a:p>
            <a:pPr marL="914400" indent="-914400">
              <a:buNone/>
              <a:tabLst>
                <a:tab pos="457200" algn="l"/>
              </a:tabLst>
            </a:pPr>
            <a:r>
              <a:rPr lang="en-US" sz="2800" dirty="0"/>
              <a:t>R</a:t>
            </a:r>
            <a:r>
              <a:rPr lang="en-US" sz="2800" baseline="-25000" dirty="0"/>
              <a:t>2</a:t>
            </a:r>
            <a:r>
              <a:rPr lang="en-US" sz="2800" dirty="0"/>
              <a:t>:		Were there significant differences between </a:t>
            </a:r>
            <a:r>
              <a:rPr lang="en-US" sz="2800" b="1" dirty="0">
                <a:solidFill>
                  <a:schemeClr val="bg2">
                    <a:lumMod val="50000"/>
                  </a:schemeClr>
                </a:solidFill>
              </a:rPr>
              <a:t>paralegal students</a:t>
            </a:r>
            <a:r>
              <a:rPr lang="en-US" sz="2800" dirty="0">
                <a:solidFill>
                  <a:schemeClr val="bg2">
                    <a:lumMod val="50000"/>
                  </a:schemeClr>
                </a:solidFill>
              </a:rPr>
              <a:t>’</a:t>
            </a:r>
            <a:r>
              <a:rPr lang="en-US" sz="2800" dirty="0"/>
              <a:t> perceptions and </a:t>
            </a:r>
            <a:r>
              <a:rPr lang="en-US" sz="2800" b="1" dirty="0">
                <a:solidFill>
                  <a:schemeClr val="bg2">
                    <a:lumMod val="50000"/>
                  </a:schemeClr>
                </a:solidFill>
              </a:rPr>
              <a:t>paralegal instructors</a:t>
            </a:r>
            <a:r>
              <a:rPr lang="en-US" sz="2800" dirty="0">
                <a:solidFill>
                  <a:schemeClr val="bg2">
                    <a:lumMod val="50000"/>
                  </a:schemeClr>
                </a:solidFill>
              </a:rPr>
              <a:t>’ </a:t>
            </a:r>
            <a:r>
              <a:rPr lang="en-US" sz="2800" dirty="0"/>
              <a:t>perceptions of </a:t>
            </a:r>
            <a:r>
              <a:rPr lang="en-US" sz="2800" b="1" dirty="0">
                <a:solidFill>
                  <a:schemeClr val="accent2">
                    <a:lumMod val="60000"/>
                    <a:lumOff val="40000"/>
                  </a:schemeClr>
                </a:solidFill>
              </a:rPr>
              <a:t>asynchronous</a:t>
            </a:r>
            <a:r>
              <a:rPr lang="en-US" sz="2800" b="1" dirty="0"/>
              <a:t> </a:t>
            </a:r>
            <a:r>
              <a:rPr lang="en-US" sz="2800" dirty="0"/>
              <a:t>online paralegal course effectiveness?</a:t>
            </a:r>
          </a:p>
          <a:p>
            <a:pPr marL="914400" indent="-914400">
              <a:buNone/>
              <a:tabLst>
                <a:tab pos="457200" algn="l"/>
              </a:tabLst>
            </a:pPr>
            <a:r>
              <a:rPr lang="en-US" sz="2800" dirty="0"/>
              <a:t>R</a:t>
            </a:r>
            <a:r>
              <a:rPr lang="en-US" sz="2800" baseline="-25000" dirty="0"/>
              <a:t>3</a:t>
            </a:r>
            <a:r>
              <a:rPr lang="en-US" sz="2800" dirty="0"/>
              <a:t>:		Were there significant differences in </a:t>
            </a:r>
            <a:r>
              <a:rPr lang="en-US" sz="2800" b="1" dirty="0">
                <a:solidFill>
                  <a:schemeClr val="bg2">
                    <a:lumMod val="50000"/>
                  </a:schemeClr>
                </a:solidFill>
              </a:rPr>
              <a:t>paralegal students</a:t>
            </a:r>
            <a:r>
              <a:rPr lang="en-US" sz="2800" dirty="0">
                <a:solidFill>
                  <a:schemeClr val="bg2">
                    <a:lumMod val="50000"/>
                  </a:schemeClr>
                </a:solidFill>
              </a:rPr>
              <a:t>’</a:t>
            </a:r>
            <a:r>
              <a:rPr lang="en-US" sz="2800" dirty="0"/>
              <a:t> perceptions course effectiveness between </a:t>
            </a:r>
            <a:r>
              <a:rPr lang="en-US" sz="2800" b="1" dirty="0">
                <a:solidFill>
                  <a:schemeClr val="accent2">
                    <a:lumMod val="60000"/>
                    <a:lumOff val="40000"/>
                  </a:schemeClr>
                </a:solidFill>
              </a:rPr>
              <a:t>synchronous </a:t>
            </a:r>
            <a:r>
              <a:rPr lang="en-US" sz="2800" dirty="0"/>
              <a:t>online paralegal courses and </a:t>
            </a:r>
            <a:r>
              <a:rPr lang="en-US" sz="2800" b="1" dirty="0">
                <a:solidFill>
                  <a:schemeClr val="accent2">
                    <a:lumMod val="60000"/>
                    <a:lumOff val="40000"/>
                  </a:schemeClr>
                </a:solidFill>
              </a:rPr>
              <a:t>asynchronous </a:t>
            </a:r>
            <a:r>
              <a:rPr lang="en-US" sz="2800" dirty="0"/>
              <a:t>online paralegal courses?</a:t>
            </a:r>
          </a:p>
          <a:p>
            <a:pPr marL="914400" indent="-914400">
              <a:buNone/>
              <a:tabLst>
                <a:tab pos="457200" algn="l"/>
              </a:tabLst>
            </a:pPr>
            <a:r>
              <a:rPr lang="en-US" sz="2800" dirty="0"/>
              <a:t>R</a:t>
            </a:r>
            <a:r>
              <a:rPr lang="en-US" sz="2800" baseline="-25000" dirty="0"/>
              <a:t>4</a:t>
            </a:r>
            <a:r>
              <a:rPr lang="en-US" sz="2800" dirty="0"/>
              <a:t>:		Were there significant differences in </a:t>
            </a:r>
            <a:r>
              <a:rPr lang="en-US" sz="2800" b="1" dirty="0">
                <a:solidFill>
                  <a:schemeClr val="bg2">
                    <a:lumMod val="50000"/>
                  </a:schemeClr>
                </a:solidFill>
              </a:rPr>
              <a:t>paralegal instructors</a:t>
            </a:r>
            <a:r>
              <a:rPr lang="en-US" sz="2800" dirty="0">
                <a:solidFill>
                  <a:schemeClr val="bg2">
                    <a:lumMod val="50000"/>
                  </a:schemeClr>
                </a:solidFill>
              </a:rPr>
              <a:t>’</a:t>
            </a:r>
            <a:r>
              <a:rPr lang="en-US" sz="2800" dirty="0"/>
              <a:t> perceptions course effectiveness between </a:t>
            </a:r>
            <a:r>
              <a:rPr lang="en-US" sz="2800" b="1" dirty="0">
                <a:solidFill>
                  <a:schemeClr val="accent2">
                    <a:lumMod val="60000"/>
                    <a:lumOff val="40000"/>
                  </a:schemeClr>
                </a:solidFill>
              </a:rPr>
              <a:t>synchronous </a:t>
            </a:r>
            <a:r>
              <a:rPr lang="en-US" sz="2800" dirty="0"/>
              <a:t>online paralegal courses and </a:t>
            </a:r>
            <a:r>
              <a:rPr lang="en-US" sz="2800" b="1" dirty="0">
                <a:solidFill>
                  <a:schemeClr val="accent2">
                    <a:lumMod val="60000"/>
                    <a:lumOff val="40000"/>
                  </a:schemeClr>
                </a:solidFill>
              </a:rPr>
              <a:t>asynchronous </a:t>
            </a:r>
            <a:r>
              <a:rPr lang="en-US" sz="2800" dirty="0"/>
              <a:t>online paralegal courses?</a:t>
            </a:r>
          </a:p>
        </p:txBody>
      </p:sp>
      <p:sp>
        <p:nvSpPr>
          <p:cNvPr id="4" name="TextBox 3"/>
          <p:cNvSpPr txBox="1"/>
          <p:nvPr/>
        </p:nvSpPr>
        <p:spPr>
          <a:xfrm>
            <a:off x="10921525" y="6019800"/>
            <a:ext cx="1107189" cy="369332"/>
          </a:xfrm>
          <a:prstGeom prst="rect">
            <a:avLst/>
          </a:prstGeom>
          <a:noFill/>
        </p:spPr>
        <p:txBody>
          <a:bodyPr wrap="square" rtlCol="0">
            <a:spAutoFit/>
          </a:bodyPr>
          <a:lstStyle/>
          <a:p>
            <a:pPr algn="r"/>
            <a:r>
              <a:rPr lang="en-US" dirty="0"/>
              <a:t>pp. 20-21</a:t>
            </a:r>
          </a:p>
        </p:txBody>
      </p:sp>
    </p:spTree>
    <p:extLst>
      <p:ext uri="{BB962C8B-B14F-4D97-AF65-F5344CB8AC3E}">
        <p14:creationId xmlns:p14="http://schemas.microsoft.com/office/powerpoint/2010/main" val="1466598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QUESTIONS</a:t>
            </a:r>
            <a:r>
              <a:rPr lang="en-US" sz="3000" i="1" dirty="0">
                <a:solidFill>
                  <a:srgbClr val="000000">
                    <a:lumMod val="75000"/>
                    <a:lumOff val="25000"/>
                  </a:srgbClr>
                </a:solidFill>
              </a:rPr>
              <a:t> (cont.)</a:t>
            </a:r>
            <a:r>
              <a:rPr lang="en-US" b="1" dirty="0">
                <a:solidFill>
                  <a:srgbClr val="000000">
                    <a:lumMod val="75000"/>
                    <a:lumOff val="25000"/>
                  </a:srgbClr>
                </a:solidFill>
              </a:rPr>
              <a:t> </a:t>
            </a:r>
            <a:endParaRPr lang="en-US" b="1" dirty="0"/>
          </a:p>
        </p:txBody>
      </p:sp>
      <p:sp>
        <p:nvSpPr>
          <p:cNvPr id="3" name="Content Placeholder 2"/>
          <p:cNvSpPr>
            <a:spLocks noGrp="1"/>
          </p:cNvSpPr>
          <p:nvPr>
            <p:ph idx="1"/>
          </p:nvPr>
        </p:nvSpPr>
        <p:spPr/>
        <p:txBody>
          <a:bodyPr>
            <a:normAutofit fontScale="92500" lnSpcReduction="10000"/>
          </a:bodyPr>
          <a:lstStyle/>
          <a:p>
            <a:pPr marL="914400" indent="-914400">
              <a:buNone/>
              <a:tabLst>
                <a:tab pos="457200" algn="l"/>
              </a:tabLst>
            </a:pPr>
            <a:r>
              <a:rPr lang="en-US" sz="2800" dirty="0"/>
              <a:t>R</a:t>
            </a:r>
            <a:r>
              <a:rPr lang="en-US" sz="2800" baseline="-25000" dirty="0"/>
              <a:t>5</a:t>
            </a:r>
            <a:r>
              <a:rPr lang="en-US" sz="2800" dirty="0"/>
              <a:t>:		Were there significant relationships between </a:t>
            </a:r>
            <a:r>
              <a:rPr lang="en-US" sz="2800" b="1" dirty="0">
                <a:solidFill>
                  <a:schemeClr val="bg2">
                    <a:lumMod val="50000"/>
                  </a:schemeClr>
                </a:solidFill>
              </a:rPr>
              <a:t>paralegal students’</a:t>
            </a:r>
            <a:r>
              <a:rPr lang="en-US" sz="2800" dirty="0"/>
              <a:t> perceptions of </a:t>
            </a:r>
            <a:r>
              <a:rPr lang="en-US" sz="2800" b="1" dirty="0">
                <a:solidFill>
                  <a:schemeClr val="accent2">
                    <a:lumMod val="60000"/>
                    <a:lumOff val="40000"/>
                  </a:schemeClr>
                </a:solidFill>
              </a:rPr>
              <a:t>synchronous</a:t>
            </a:r>
            <a:r>
              <a:rPr lang="en-US" sz="2800" dirty="0">
                <a:solidFill>
                  <a:schemeClr val="accent2">
                    <a:lumMod val="60000"/>
                    <a:lumOff val="40000"/>
                  </a:schemeClr>
                </a:solidFill>
              </a:rPr>
              <a:t> </a:t>
            </a:r>
            <a:r>
              <a:rPr lang="en-US" sz="2800" dirty="0"/>
              <a:t>online paralegal course effectiveness subscales and students’ </a:t>
            </a:r>
            <a:r>
              <a:rPr lang="en-US" sz="2800" b="1" dirty="0">
                <a:solidFill>
                  <a:schemeClr val="accent3"/>
                </a:solidFill>
              </a:rPr>
              <a:t>demographic</a:t>
            </a:r>
            <a:r>
              <a:rPr lang="en-US" sz="2800" dirty="0"/>
              <a:t> characteristics?</a:t>
            </a:r>
          </a:p>
          <a:p>
            <a:pPr marL="914400" indent="-914400">
              <a:buNone/>
              <a:tabLst>
                <a:tab pos="457200" algn="l"/>
              </a:tabLst>
            </a:pPr>
            <a:r>
              <a:rPr lang="en-US" sz="2800" dirty="0"/>
              <a:t>R</a:t>
            </a:r>
            <a:r>
              <a:rPr lang="en-US" sz="2800" baseline="-25000" dirty="0"/>
              <a:t>6</a:t>
            </a:r>
            <a:r>
              <a:rPr lang="en-US" sz="2800" dirty="0"/>
              <a:t>:		Were there significant relationships between </a:t>
            </a:r>
            <a:r>
              <a:rPr lang="en-US" sz="2800" b="1" dirty="0">
                <a:solidFill>
                  <a:schemeClr val="bg2">
                    <a:lumMod val="50000"/>
                  </a:schemeClr>
                </a:solidFill>
              </a:rPr>
              <a:t>paralegal students’</a:t>
            </a:r>
            <a:r>
              <a:rPr lang="en-US" sz="2800" dirty="0"/>
              <a:t> perceptions of </a:t>
            </a:r>
            <a:r>
              <a:rPr lang="en-US" sz="2800" b="1" dirty="0">
                <a:solidFill>
                  <a:schemeClr val="accent2">
                    <a:lumMod val="60000"/>
                    <a:lumOff val="40000"/>
                  </a:schemeClr>
                </a:solidFill>
              </a:rPr>
              <a:t>asynchronous</a:t>
            </a:r>
            <a:r>
              <a:rPr lang="en-US" sz="2800" dirty="0"/>
              <a:t> online paralegal course effectiveness subscales and students’ </a:t>
            </a:r>
            <a:r>
              <a:rPr lang="en-US" sz="2800" b="1" dirty="0">
                <a:solidFill>
                  <a:schemeClr val="accent3"/>
                </a:solidFill>
              </a:rPr>
              <a:t>demographic</a:t>
            </a:r>
            <a:r>
              <a:rPr lang="en-US" sz="2800" dirty="0"/>
              <a:t> characteristics?</a:t>
            </a:r>
          </a:p>
          <a:p>
            <a:pPr marL="914400" indent="-914400">
              <a:buNone/>
              <a:tabLst>
                <a:tab pos="457200" algn="l"/>
              </a:tabLst>
            </a:pPr>
            <a:r>
              <a:rPr lang="en-US" sz="2800" dirty="0"/>
              <a:t>R</a:t>
            </a:r>
            <a:r>
              <a:rPr lang="en-US" sz="2800" baseline="-25000" dirty="0"/>
              <a:t>7</a:t>
            </a:r>
            <a:r>
              <a:rPr lang="en-US" sz="2800" dirty="0"/>
              <a:t>:		Were there significant relationships between </a:t>
            </a:r>
            <a:r>
              <a:rPr lang="en-US" sz="2800" b="1" dirty="0">
                <a:solidFill>
                  <a:schemeClr val="bg2">
                    <a:lumMod val="50000"/>
                  </a:schemeClr>
                </a:solidFill>
              </a:rPr>
              <a:t>paralegal instructors</a:t>
            </a:r>
            <a:r>
              <a:rPr lang="en-US" sz="2800" dirty="0">
                <a:solidFill>
                  <a:schemeClr val="bg2">
                    <a:lumMod val="50000"/>
                  </a:schemeClr>
                </a:solidFill>
              </a:rPr>
              <a:t>’</a:t>
            </a:r>
            <a:r>
              <a:rPr lang="en-US" sz="2800" dirty="0"/>
              <a:t> perceptions of </a:t>
            </a:r>
            <a:r>
              <a:rPr lang="en-US" sz="2800" b="1" dirty="0">
                <a:solidFill>
                  <a:schemeClr val="accent2">
                    <a:lumMod val="60000"/>
                    <a:lumOff val="40000"/>
                  </a:schemeClr>
                </a:solidFill>
              </a:rPr>
              <a:t>synchronous</a:t>
            </a:r>
            <a:r>
              <a:rPr lang="en-US" sz="2800" dirty="0"/>
              <a:t> online paralegal course effectiveness subscales and instructors’ </a:t>
            </a:r>
            <a:r>
              <a:rPr lang="en-US" sz="2800" b="1" dirty="0">
                <a:solidFill>
                  <a:schemeClr val="accent3"/>
                </a:solidFill>
              </a:rPr>
              <a:t>demographic</a:t>
            </a:r>
            <a:r>
              <a:rPr lang="en-US" sz="2800" dirty="0"/>
              <a:t> characteristics?</a:t>
            </a:r>
          </a:p>
          <a:p>
            <a:pPr marL="914400" indent="-914400">
              <a:buNone/>
              <a:tabLst>
                <a:tab pos="457200" algn="l"/>
              </a:tabLst>
            </a:pPr>
            <a:r>
              <a:rPr lang="en-US" sz="2800" dirty="0"/>
              <a:t>R</a:t>
            </a:r>
            <a:r>
              <a:rPr lang="en-US" sz="2800" baseline="-25000" dirty="0"/>
              <a:t>8</a:t>
            </a:r>
            <a:r>
              <a:rPr lang="en-US" sz="2800" dirty="0"/>
              <a:t>:		Were there significant relationships between </a:t>
            </a:r>
            <a:r>
              <a:rPr lang="en-US" sz="2800" b="1" dirty="0">
                <a:solidFill>
                  <a:schemeClr val="bg2">
                    <a:lumMod val="50000"/>
                  </a:schemeClr>
                </a:solidFill>
              </a:rPr>
              <a:t>paralegal instructors’</a:t>
            </a:r>
            <a:r>
              <a:rPr lang="en-US" sz="2800" dirty="0"/>
              <a:t> perceptions of </a:t>
            </a:r>
            <a:r>
              <a:rPr lang="en-US" sz="2800" b="1" dirty="0">
                <a:solidFill>
                  <a:schemeClr val="accent2">
                    <a:lumMod val="60000"/>
                    <a:lumOff val="40000"/>
                  </a:schemeClr>
                </a:solidFill>
              </a:rPr>
              <a:t>asynchronous</a:t>
            </a:r>
            <a:r>
              <a:rPr lang="en-US" sz="2800" dirty="0"/>
              <a:t> paralegal course effectiveness subscales and instructors’ </a:t>
            </a:r>
            <a:r>
              <a:rPr lang="en-US" sz="2800" b="1" dirty="0">
                <a:solidFill>
                  <a:schemeClr val="accent3"/>
                </a:solidFill>
              </a:rPr>
              <a:t>demographic</a:t>
            </a:r>
            <a:r>
              <a:rPr lang="en-US" sz="2800" dirty="0"/>
              <a:t> characteristics?</a:t>
            </a:r>
          </a:p>
        </p:txBody>
      </p:sp>
      <p:sp>
        <p:nvSpPr>
          <p:cNvPr id="4" name="TextBox 3"/>
          <p:cNvSpPr txBox="1"/>
          <p:nvPr/>
        </p:nvSpPr>
        <p:spPr>
          <a:xfrm>
            <a:off x="10895888" y="6019800"/>
            <a:ext cx="1132826" cy="369332"/>
          </a:xfrm>
          <a:prstGeom prst="rect">
            <a:avLst/>
          </a:prstGeom>
          <a:noFill/>
        </p:spPr>
        <p:txBody>
          <a:bodyPr wrap="square" rtlCol="0">
            <a:spAutoFit/>
          </a:bodyPr>
          <a:lstStyle/>
          <a:p>
            <a:pPr algn="r"/>
            <a:r>
              <a:rPr lang="en-US" dirty="0"/>
              <a:t>pp. 20-21</a:t>
            </a:r>
          </a:p>
        </p:txBody>
      </p:sp>
    </p:spTree>
    <p:extLst>
      <p:ext uri="{BB962C8B-B14F-4D97-AF65-F5344CB8AC3E}">
        <p14:creationId xmlns:p14="http://schemas.microsoft.com/office/powerpoint/2010/main" val="2016147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LITERATURE REVIEW—STUDENT PERCEPTIONS</a:t>
            </a:r>
          </a:p>
        </p:txBody>
      </p:sp>
      <p:sp>
        <p:nvSpPr>
          <p:cNvPr id="3" name="Content Placeholder 2"/>
          <p:cNvSpPr>
            <a:spLocks noGrp="1"/>
          </p:cNvSpPr>
          <p:nvPr>
            <p:ph idx="1"/>
          </p:nvPr>
        </p:nvSpPr>
        <p:spPr>
          <a:xfrm>
            <a:off x="1097280" y="1230085"/>
            <a:ext cx="10058400" cy="5033981"/>
          </a:xfrm>
        </p:spPr>
        <p:txBody>
          <a:bodyPr>
            <a:normAutofit fontScale="92500" lnSpcReduction="20000"/>
          </a:bodyPr>
          <a:lstStyle/>
          <a:p>
            <a:pPr marL="457200" indent="-457200">
              <a:spcBef>
                <a:spcPts val="900"/>
              </a:spcBef>
              <a:spcAft>
                <a:spcPts val="500"/>
              </a:spcAft>
              <a:buClr>
                <a:srgbClr val="006600"/>
              </a:buClr>
              <a:buFont typeface="Wingdings" panose="05000000000000000000" pitchFamily="2" charset="2"/>
              <a:buChar char="§"/>
            </a:pPr>
            <a:r>
              <a:rPr lang="en-US" sz="2800" b="1" dirty="0"/>
              <a:t>Colorado &amp; Eberle (2010).  </a:t>
            </a:r>
            <a:r>
              <a:rPr lang="en-US" sz="2800" dirty="0" smtClean="0"/>
              <a:t>Age</a:t>
            </a:r>
            <a:r>
              <a:rPr lang="en-US" sz="2800" b="1" dirty="0" smtClean="0"/>
              <a:t> </a:t>
            </a:r>
            <a:r>
              <a:rPr lang="en-US" sz="2800" dirty="0"/>
              <a:t>has been found to have no significant affect on academic performance in online courses across disciplines, </a:t>
            </a:r>
            <a:r>
              <a:rPr lang="en-US" sz="2800" i="1" dirty="0"/>
              <a:t>F</a:t>
            </a:r>
            <a:r>
              <a:rPr lang="en-US" sz="2800" dirty="0"/>
              <a:t>(2, 167) = 1.46, </a:t>
            </a:r>
            <a:r>
              <a:rPr lang="en-US" sz="2800" i="1" dirty="0"/>
              <a:t>p </a:t>
            </a:r>
            <a:r>
              <a:rPr lang="en-US" sz="2800" dirty="0"/>
              <a:t>= .235.</a:t>
            </a:r>
          </a:p>
          <a:p>
            <a:pPr marL="457200" indent="-457200">
              <a:spcBef>
                <a:spcPts val="900"/>
              </a:spcBef>
              <a:spcAft>
                <a:spcPts val="500"/>
              </a:spcAft>
              <a:buClr>
                <a:srgbClr val="006600"/>
              </a:buClr>
              <a:buFont typeface="Wingdings" panose="05000000000000000000" pitchFamily="2" charset="2"/>
              <a:buChar char="§"/>
            </a:pPr>
            <a:r>
              <a:rPr lang="en-US" sz="2800" b="1" dirty="0"/>
              <a:t>Tung (2007). </a:t>
            </a:r>
            <a:r>
              <a:rPr lang="en-US" sz="2800" dirty="0"/>
              <a:t>A study of community college students revealed no statistically significant difference in student perceptions of course effectiveness across students’ gender, and further, found no statistically significant relationship between students’ age and course effectiveness. Paralegal instructors’ perceptions were higher than paralegal students’ regarding effective synchronous online course instructional design and content.</a:t>
            </a:r>
            <a:endParaRPr lang="en-US" sz="2800" b="1" dirty="0"/>
          </a:p>
          <a:p>
            <a:pPr marL="457200" indent="-457200">
              <a:spcBef>
                <a:spcPts val="900"/>
              </a:spcBef>
              <a:spcAft>
                <a:spcPts val="500"/>
              </a:spcAft>
              <a:buClr>
                <a:srgbClr val="006600"/>
              </a:buClr>
              <a:buFont typeface="Wingdings" panose="05000000000000000000" pitchFamily="2" charset="2"/>
              <a:buChar char="§"/>
            </a:pPr>
            <a:r>
              <a:rPr lang="en-US" sz="2800" b="1" dirty="0"/>
              <a:t>Yang &amp; Cornelius (2004).  </a:t>
            </a:r>
            <a:r>
              <a:rPr lang="en-US" sz="2800" dirty="0"/>
              <a:t>Students’ positive perceptions of the quality of online courses include flexibility, cost-effectiveness, and ease of internet connection to be positive online course effectiveness; Negative perceptions include an instructor’s lack of technical support, tedious and uninteresting instructional methods as well as poorly designed course content.</a:t>
            </a:r>
          </a:p>
          <a:p>
            <a:pPr marL="457200" indent="-457200">
              <a:spcBef>
                <a:spcPts val="900"/>
              </a:spcBef>
              <a:spcAft>
                <a:spcPts val="500"/>
              </a:spcAft>
              <a:buClr>
                <a:srgbClr val="006600"/>
              </a:buClr>
              <a:buFont typeface="Wingdings" panose="05000000000000000000" pitchFamily="2" charset="2"/>
              <a:buChar char="§"/>
            </a:pPr>
            <a:endParaRPr lang="en-US" sz="2600" dirty="0"/>
          </a:p>
          <a:p>
            <a:pPr marL="292608" lvl="1" indent="0">
              <a:spcAft>
                <a:spcPts val="500"/>
              </a:spcAft>
              <a:buNone/>
            </a:pPr>
            <a:endParaRPr lang="en-US" sz="2400"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24-32</a:t>
            </a:r>
          </a:p>
        </p:txBody>
      </p:sp>
    </p:spTree>
    <p:extLst>
      <p:ext uri="{BB962C8B-B14F-4D97-AF65-F5344CB8AC3E}">
        <p14:creationId xmlns:p14="http://schemas.microsoft.com/office/powerpoint/2010/main" val="3694986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393" y="195943"/>
            <a:ext cx="10723895" cy="931817"/>
          </a:xfrm>
        </p:spPr>
        <p:txBody>
          <a:bodyPr>
            <a:normAutofit fontScale="90000"/>
          </a:bodyPr>
          <a:lstStyle/>
          <a:p>
            <a:r>
              <a:rPr lang="en-US" b="1" dirty="0"/>
              <a:t>LITERATURE REVIEW—INSTRUCTOR PERCEPTIONS</a:t>
            </a:r>
          </a:p>
        </p:txBody>
      </p:sp>
      <p:sp>
        <p:nvSpPr>
          <p:cNvPr id="3" name="Content Placeholder 2"/>
          <p:cNvSpPr>
            <a:spLocks noGrp="1"/>
          </p:cNvSpPr>
          <p:nvPr>
            <p:ph idx="1"/>
          </p:nvPr>
        </p:nvSpPr>
        <p:spPr>
          <a:xfrm>
            <a:off x="1097280" y="1316052"/>
            <a:ext cx="10058400" cy="5378662"/>
          </a:xfrm>
        </p:spPr>
        <p:txBody>
          <a:bodyPr>
            <a:normAutofit/>
          </a:bodyPr>
          <a:lstStyle/>
          <a:p>
            <a:pPr marL="457200" indent="-457200">
              <a:lnSpc>
                <a:spcPct val="70000"/>
              </a:lnSpc>
              <a:spcBef>
                <a:spcPts val="900"/>
              </a:spcBef>
              <a:spcAft>
                <a:spcPts val="500"/>
              </a:spcAft>
              <a:buClr>
                <a:srgbClr val="006600"/>
              </a:buClr>
              <a:buFont typeface="Wingdings" panose="05000000000000000000" pitchFamily="2" charset="2"/>
              <a:buChar char="§"/>
            </a:pPr>
            <a:r>
              <a:rPr lang="en-US" sz="2600" b="1" dirty="0"/>
              <a:t>Cherry &amp; Flora (2017). </a:t>
            </a:r>
            <a:r>
              <a:rPr lang="en-US" sz="2600" dirty="0"/>
              <a:t>The relationship of faculty perceptions of course effectiveness to years of teaching online courses</a:t>
            </a:r>
            <a:r>
              <a:rPr lang="en-US" sz="2600" b="1" dirty="0"/>
              <a:t> </a:t>
            </a:r>
            <a:r>
              <a:rPr lang="en-US" sz="2600" dirty="0"/>
              <a:t>was found to be statistically significant:  perception of course effectiveness increasing both with the increased number of years teaching online courses, (</a:t>
            </a:r>
            <a:r>
              <a:rPr lang="en-US" sz="2600" i="1" dirty="0"/>
              <a:t>r</a:t>
            </a:r>
            <a:r>
              <a:rPr lang="en-US" sz="2600" dirty="0"/>
              <a:t>(214) = .209, </a:t>
            </a:r>
            <a:r>
              <a:rPr lang="en-US" sz="2600" i="1" dirty="0"/>
              <a:t>p </a:t>
            </a:r>
            <a:r>
              <a:rPr lang="en-US" sz="2600" dirty="0"/>
              <a:t>= .002) and with the increased number of online courses taught (</a:t>
            </a:r>
            <a:r>
              <a:rPr lang="en-US" sz="2600" i="1" dirty="0"/>
              <a:t>r</a:t>
            </a:r>
            <a:r>
              <a:rPr lang="en-US" sz="2600" dirty="0"/>
              <a:t>(213) = .282, </a:t>
            </a:r>
            <a:r>
              <a:rPr lang="en-US" sz="2600" i="1" dirty="0"/>
              <a:t>p </a:t>
            </a:r>
            <a:r>
              <a:rPr lang="en-US" sz="2600" dirty="0"/>
              <a:t>&lt; .001).  Similarly, faculty perceptions of online course effectiveness were not found to be significantly affected by faculty age (</a:t>
            </a:r>
            <a:r>
              <a:rPr lang="en-US" sz="2600" i="1" dirty="0"/>
              <a:t>r</a:t>
            </a:r>
            <a:r>
              <a:rPr lang="en-US" sz="2600" dirty="0"/>
              <a:t>(213) = —.013, </a:t>
            </a:r>
            <a:r>
              <a:rPr lang="en-US" sz="2600" i="1" dirty="0"/>
              <a:t>p </a:t>
            </a:r>
            <a:r>
              <a:rPr lang="en-US" sz="2600" dirty="0"/>
              <a:t>= .854). </a:t>
            </a:r>
          </a:p>
          <a:p>
            <a:pPr marL="457200" indent="-457200">
              <a:lnSpc>
                <a:spcPct val="70000"/>
              </a:lnSpc>
              <a:spcBef>
                <a:spcPts val="900"/>
              </a:spcBef>
              <a:spcAft>
                <a:spcPts val="500"/>
              </a:spcAft>
              <a:buClr>
                <a:srgbClr val="006600"/>
              </a:buClr>
              <a:buFont typeface="Wingdings" panose="05000000000000000000" pitchFamily="2" charset="2"/>
              <a:buChar char="§"/>
            </a:pPr>
            <a:r>
              <a:rPr lang="en-US" sz="2600" b="1" dirty="0"/>
              <a:t>Seok, Kinsell, DaCosta, &amp; Tung (2010).  </a:t>
            </a:r>
            <a:r>
              <a:rPr lang="en-US" sz="2600" dirty="0"/>
              <a:t>Similar to students’ perceptions, positive perceptions of the quality of online courses include flexibility, user interface, navigation, course management, technical support, universal design, and course content.</a:t>
            </a:r>
            <a:endParaRPr lang="en-US" dirty="0"/>
          </a:p>
          <a:p>
            <a:pPr marL="457200" indent="-457200">
              <a:spcAft>
                <a:spcPts val="500"/>
              </a:spcAft>
              <a:buClr>
                <a:srgbClr val="006600"/>
              </a:buClr>
              <a:buFont typeface="Wingdings" panose="05000000000000000000" pitchFamily="2" charset="2"/>
              <a:buChar char="§"/>
            </a:pPr>
            <a:endParaRPr lang="en-US" dirty="0"/>
          </a:p>
          <a:p>
            <a:pPr marL="457200" indent="-457200">
              <a:spcBef>
                <a:spcPts val="900"/>
              </a:spcBef>
              <a:spcAft>
                <a:spcPts val="500"/>
              </a:spcAft>
              <a:buClr>
                <a:srgbClr val="006600"/>
              </a:buClr>
              <a:buFont typeface="Wingdings" panose="05000000000000000000" pitchFamily="2" charset="2"/>
              <a:buChar char="§"/>
            </a:pPr>
            <a:endParaRPr lang="en-US" sz="2200" dirty="0"/>
          </a:p>
          <a:p>
            <a:pPr marL="292608" lvl="1" indent="0">
              <a:spcAft>
                <a:spcPts val="500"/>
              </a:spcAft>
              <a:buNone/>
            </a:pPr>
            <a:endParaRPr lang="en-US" sz="2400"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24-32</a:t>
            </a:r>
          </a:p>
        </p:txBody>
      </p:sp>
    </p:spTree>
    <p:extLst>
      <p:ext uri="{BB962C8B-B14F-4D97-AF65-F5344CB8AC3E}">
        <p14:creationId xmlns:p14="http://schemas.microsoft.com/office/powerpoint/2010/main" val="2504759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POPULATION DESCRIPTION</a:t>
            </a:r>
          </a:p>
        </p:txBody>
      </p:sp>
      <p:sp>
        <p:nvSpPr>
          <p:cNvPr id="3" name="Content Placeholder 2"/>
          <p:cNvSpPr>
            <a:spLocks noGrp="1"/>
          </p:cNvSpPr>
          <p:nvPr>
            <p:ph idx="1"/>
          </p:nvPr>
        </p:nvSpPr>
        <p:spPr>
          <a:xfrm>
            <a:off x="1097280" y="1355486"/>
            <a:ext cx="10439542" cy="4848980"/>
          </a:xfrm>
        </p:spPr>
        <p:txBody>
          <a:bodyPr>
            <a:normAutofit fontScale="77500" lnSpcReduction="20000"/>
          </a:bodyPr>
          <a:lstStyle/>
          <a:p>
            <a:pPr marL="457200" indent="-457200">
              <a:spcAft>
                <a:spcPts val="1000"/>
              </a:spcAft>
              <a:buClr>
                <a:srgbClr val="006600"/>
              </a:buClr>
              <a:buFont typeface="Wingdings" panose="05000000000000000000" pitchFamily="2" charset="2"/>
              <a:buChar char="§"/>
            </a:pPr>
            <a:r>
              <a:rPr lang="en-US" sz="2600" b="1" dirty="0"/>
              <a:t>The targeted population of the study was paralegal students and paralegal instructors enrolled in / taught synchronous or asynchronous online paralegal courses in the United States</a:t>
            </a:r>
          </a:p>
          <a:p>
            <a:pPr marL="749808" lvl="1" indent="-457200">
              <a:spcAft>
                <a:spcPts val="1000"/>
              </a:spcAft>
              <a:buClr>
                <a:srgbClr val="006600"/>
              </a:buClr>
              <a:buFont typeface="Wingdings" panose="05000000000000000000" pitchFamily="2" charset="2"/>
              <a:buChar char="§"/>
            </a:pPr>
            <a:r>
              <a:rPr lang="en-US" sz="2400" b="1" dirty="0"/>
              <a:t>Paralegal Students:</a:t>
            </a:r>
          </a:p>
          <a:p>
            <a:pPr marL="932688" lvl="2" indent="-457200">
              <a:spcAft>
                <a:spcPts val="1000"/>
              </a:spcAft>
              <a:buFont typeface="Wingdings" panose="05000000000000000000" pitchFamily="2" charset="2"/>
              <a:buChar char="§"/>
            </a:pPr>
            <a:r>
              <a:rPr lang="en-US" sz="2500" dirty="0"/>
              <a:t>Approximately 9,600 students earned bachelor’s degrees, master’s degrees, or post-baccalaureate certificates in paralegal studies across the United States from July 1, 2015 to June 30, 2016 (National Center for Education Statistics, 2017).</a:t>
            </a:r>
          </a:p>
          <a:p>
            <a:pPr marL="932688" lvl="2" indent="-457200">
              <a:spcAft>
                <a:spcPts val="1000"/>
              </a:spcAft>
              <a:buFont typeface="Wingdings" panose="05000000000000000000" pitchFamily="2" charset="2"/>
              <a:buChar char="§"/>
            </a:pPr>
            <a:r>
              <a:rPr lang="en-US" sz="2500" dirty="0">
                <a:ea typeface="Calibri"/>
                <a:cs typeface="Times New Roman"/>
              </a:rPr>
              <a:t>Approximately one-third of these paralegal students (X </a:t>
            </a:r>
            <a:r>
              <a:rPr lang="en-US" sz="2500" dirty="0"/>
              <a:t>≈ </a:t>
            </a:r>
            <a:r>
              <a:rPr lang="en-US" sz="2500" b="1" dirty="0"/>
              <a:t>3,200</a:t>
            </a:r>
            <a:r>
              <a:rPr lang="en-US" sz="2500" dirty="0"/>
              <a:t>) were enrolled in a synchronous or asynchronous online paralegal course at some time during their paralegal studies (Allen &amp; Seaman, 2016).</a:t>
            </a:r>
          </a:p>
          <a:p>
            <a:pPr marL="749808" lvl="1" indent="-457200">
              <a:spcAft>
                <a:spcPts val="1000"/>
              </a:spcAft>
              <a:buClr>
                <a:srgbClr val="006600"/>
              </a:buClr>
              <a:buFont typeface="Wingdings" panose="05000000000000000000" pitchFamily="2" charset="2"/>
              <a:buChar char="§"/>
            </a:pPr>
            <a:r>
              <a:rPr lang="en-US" sz="2400" b="1" dirty="0"/>
              <a:t>Paralegal Instructors:</a:t>
            </a:r>
          </a:p>
          <a:p>
            <a:pPr marL="932688" lvl="2" indent="-457200">
              <a:spcAft>
                <a:spcPts val="1000"/>
              </a:spcAft>
              <a:buFont typeface="Wingdings" panose="05000000000000000000" pitchFamily="2" charset="2"/>
              <a:buChar char="§"/>
            </a:pPr>
            <a:r>
              <a:rPr lang="en-US" sz="2500" dirty="0"/>
              <a:t>674 paralegal programs that awarded bachelor’s degrees, master’s degrees, or post-baccalaureate certificates in paralegal studies across the United States from July 1, 2015 to June 30, 2016 (National Center for Education Statistics, 2017).</a:t>
            </a:r>
          </a:p>
          <a:p>
            <a:pPr marL="932688" lvl="2" indent="-457200">
              <a:spcAft>
                <a:spcPts val="1000"/>
              </a:spcAft>
              <a:buFont typeface="Wingdings" panose="05000000000000000000" pitchFamily="2" charset="2"/>
              <a:buChar char="§"/>
            </a:pPr>
            <a:r>
              <a:rPr lang="en-US" sz="2500" dirty="0"/>
              <a:t>On average, there are between one to five instructors teaching within those paralegal programs, which equates to approximately 1,700 full-time and adjunct paralegal instructors.</a:t>
            </a:r>
          </a:p>
          <a:p>
            <a:pPr marL="932688" lvl="2" indent="-457200">
              <a:spcAft>
                <a:spcPts val="1000"/>
              </a:spcAft>
              <a:buFont typeface="Wingdings" panose="05000000000000000000" pitchFamily="2" charset="2"/>
              <a:buChar char="§"/>
            </a:pPr>
            <a:r>
              <a:rPr lang="en-US" sz="2500" dirty="0">
                <a:ea typeface="Calibri"/>
                <a:cs typeface="Times New Roman"/>
              </a:rPr>
              <a:t>Approximately one-third of these paralegal instructors (X </a:t>
            </a:r>
            <a:r>
              <a:rPr lang="en-US" sz="2500" dirty="0"/>
              <a:t>≈ </a:t>
            </a:r>
            <a:r>
              <a:rPr lang="en-US" sz="2500" b="1" dirty="0"/>
              <a:t>570</a:t>
            </a:r>
            <a:r>
              <a:rPr lang="en-US" sz="2500" dirty="0"/>
              <a:t>) have taught a synchronous or asynchronous online paralegal course at some time during their teaching tenure (AAfPE, 2017).</a:t>
            </a:r>
            <a:endParaRPr lang="en-US" sz="2500" dirty="0">
              <a:ea typeface="Calibri"/>
              <a:cs typeface="Times New Roman"/>
            </a:endParaRPr>
          </a:p>
          <a:p>
            <a:pPr marL="932688" lvl="2" indent="-457200">
              <a:spcAft>
                <a:spcPts val="1000"/>
              </a:spcAft>
              <a:buFont typeface="Wingdings" panose="05000000000000000000" pitchFamily="2" charset="2"/>
              <a:buChar char="§"/>
            </a:pPr>
            <a:endParaRPr lang="en-US" sz="2400" dirty="0"/>
          </a:p>
          <a:p>
            <a:pPr marL="749808" lvl="1" indent="-457200">
              <a:spcAft>
                <a:spcPts val="1000"/>
              </a:spcAft>
              <a:buFont typeface="Wingdings" panose="05000000000000000000" pitchFamily="2" charset="2"/>
              <a:buChar char="§"/>
            </a:pPr>
            <a:endParaRPr lang="en-US" sz="2600" dirty="0"/>
          </a:p>
          <a:p>
            <a:pPr marL="932688" lvl="2" indent="-457200">
              <a:spcAft>
                <a:spcPts val="1000"/>
              </a:spcAft>
              <a:buFont typeface="Wingdings" panose="05000000000000000000" pitchFamily="2" charset="2"/>
              <a:buChar char="§"/>
            </a:pPr>
            <a:endParaRPr lang="en-US" sz="2200" dirty="0">
              <a:ea typeface="Calibri"/>
              <a:cs typeface="Times New Roman"/>
            </a:endParaRP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35-36</a:t>
            </a:r>
          </a:p>
        </p:txBody>
      </p:sp>
    </p:spTree>
    <p:extLst>
      <p:ext uri="{BB962C8B-B14F-4D97-AF65-F5344CB8AC3E}">
        <p14:creationId xmlns:p14="http://schemas.microsoft.com/office/powerpoint/2010/main" val="3847760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SURVEY DESIGN</a:t>
            </a:r>
          </a:p>
        </p:txBody>
      </p:sp>
      <p:sp>
        <p:nvSpPr>
          <p:cNvPr id="3" name="Content Placeholder 2"/>
          <p:cNvSpPr>
            <a:spLocks noGrp="1"/>
          </p:cNvSpPr>
          <p:nvPr>
            <p:ph idx="1"/>
          </p:nvPr>
        </p:nvSpPr>
        <p:spPr>
          <a:xfrm>
            <a:off x="965676" y="1187865"/>
            <a:ext cx="10724972" cy="5506849"/>
          </a:xfrm>
        </p:spPr>
        <p:txBody>
          <a:bodyPr>
            <a:normAutofit lnSpcReduction="10000"/>
          </a:bodyPr>
          <a:lstStyle/>
          <a:p>
            <a:pPr marL="457200" indent="-457200">
              <a:spcAft>
                <a:spcPts val="500"/>
              </a:spcAft>
              <a:buClr>
                <a:srgbClr val="006600"/>
              </a:buClr>
              <a:buFont typeface="Wingdings" panose="05000000000000000000" pitchFamily="2" charset="2"/>
              <a:buChar char="§"/>
            </a:pPr>
            <a:r>
              <a:rPr lang="en-US" sz="2800" b="1" dirty="0"/>
              <a:t>Two validated survey questionnaires used in the Tung (2007) study with two sections:</a:t>
            </a:r>
          </a:p>
          <a:p>
            <a:pPr marL="932688" lvl="2" indent="-457200">
              <a:spcAft>
                <a:spcPts val="500"/>
              </a:spcAft>
              <a:buClr>
                <a:srgbClr val="006600"/>
              </a:buClr>
              <a:buFont typeface="+mj-lt"/>
              <a:buAutoNum type="arabicPeriod"/>
            </a:pPr>
            <a:r>
              <a:rPr lang="en-US" sz="2400" i="1" dirty="0"/>
              <a:t>Perceptions of course effectiveness</a:t>
            </a:r>
          </a:p>
          <a:p>
            <a:pPr marL="1465760" lvl="5" indent="-457200">
              <a:spcAft>
                <a:spcPts val="500"/>
              </a:spcAft>
              <a:buFont typeface="Wingdings" panose="05000000000000000000" pitchFamily="2" charset="2"/>
              <a:buChar char="§"/>
            </a:pPr>
            <a:r>
              <a:rPr lang="en-US" sz="1800" dirty="0"/>
              <a:t>99 questions for each identical survey</a:t>
            </a:r>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endParaRPr lang="en-US" sz="1800" dirty="0"/>
          </a:p>
          <a:p>
            <a:pPr marL="1465760" lvl="5" indent="-457200">
              <a:spcAft>
                <a:spcPts val="500"/>
              </a:spcAft>
              <a:buFont typeface="Wingdings" panose="05000000000000000000" pitchFamily="2" charset="2"/>
              <a:buChar char="§"/>
            </a:pPr>
            <a:r>
              <a:rPr lang="en-US" sz="1800" dirty="0"/>
              <a:t>Used a five-point Likert-type scale:</a:t>
            </a:r>
          </a:p>
          <a:p>
            <a:pPr marL="1865760" lvl="7" indent="-457200">
              <a:spcAft>
                <a:spcPts val="500"/>
              </a:spcAft>
              <a:buClr>
                <a:schemeClr val="accent6"/>
              </a:buClr>
              <a:buFont typeface="Courier New" panose="02070309020205020404" pitchFamily="49" charset="0"/>
              <a:buChar char="o"/>
            </a:pPr>
            <a:r>
              <a:rPr lang="en-US" sz="1700" dirty="0"/>
              <a:t>"1 = strongly disagree," "2 = disagree," "3 = neutral," "4 = agree," and "5 = strongly agree.”</a:t>
            </a:r>
          </a:p>
          <a:p>
            <a:pPr marL="932688" lvl="2" indent="-457200">
              <a:spcAft>
                <a:spcPts val="500"/>
              </a:spcAft>
              <a:buClr>
                <a:srgbClr val="006600"/>
              </a:buClr>
              <a:buFont typeface="+mj-lt"/>
              <a:buAutoNum type="arabicPeriod"/>
            </a:pPr>
            <a:r>
              <a:rPr lang="en-US" sz="2400" i="1" dirty="0"/>
              <a:t>Personal data</a:t>
            </a:r>
          </a:p>
          <a:p>
            <a:pPr marL="1665760" lvl="6" indent="-457200">
              <a:spcAft>
                <a:spcPts val="500"/>
              </a:spcAft>
              <a:buFont typeface="Wingdings" panose="05000000000000000000" pitchFamily="2" charset="2"/>
              <a:buChar char="§"/>
            </a:pPr>
            <a:r>
              <a:rPr lang="en-US" sz="1800" dirty="0"/>
              <a:t>Student’s / Instructor’s gender, year of birth, state/location of paralegal courses, native language, paralegal education level, general education level, technology skills, synchronous online paralegal courses taken / taught, and asynchronous online paralegal courses taken / taught</a:t>
            </a:r>
          </a:p>
          <a:p>
            <a:pPr marL="1465760" lvl="5" indent="-457200">
              <a:spcAft>
                <a:spcPts val="500"/>
              </a:spcAft>
              <a:buFont typeface="Wingdings" panose="05000000000000000000" pitchFamily="2" charset="2"/>
              <a:buChar char="§"/>
            </a:pPr>
            <a:endParaRPr lang="en-US" sz="2400" dirty="0"/>
          </a:p>
          <a:p>
            <a:pPr marL="932688" lvl="2" indent="-457200">
              <a:spcAft>
                <a:spcPts val="500"/>
              </a:spcAft>
              <a:buFont typeface="+mj-lt"/>
              <a:buAutoNum type="arabicPeriod"/>
            </a:pPr>
            <a:endParaRPr lang="en-US" sz="2400" dirty="0"/>
          </a:p>
          <a:p>
            <a:pPr marL="1298448" lvl="4" indent="-457200">
              <a:spcAft>
                <a:spcPts val="500"/>
              </a:spcAft>
              <a:buClr>
                <a:schemeClr val="accent6"/>
              </a:buClr>
              <a:buFont typeface="Courier New" panose="02070309020205020404" pitchFamily="49" charset="0"/>
              <a:buChar char="o"/>
            </a:pPr>
            <a:endParaRPr lang="en-US" sz="2200"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38-40</a:t>
            </a:r>
          </a:p>
        </p:txBody>
      </p:sp>
      <p:sp>
        <p:nvSpPr>
          <p:cNvPr id="5" name="Content Placeholder 2">
            <a:extLst>
              <a:ext uri="{FF2B5EF4-FFF2-40B4-BE49-F238E27FC236}">
                <a16:creationId xmlns="" xmlns:a16="http://schemas.microsoft.com/office/drawing/2014/main" id="{2F64A44F-0E3C-425A-9B9F-01669D2729BD}"/>
              </a:ext>
            </a:extLst>
          </p:cNvPr>
          <p:cNvSpPr txBox="1">
            <a:spLocks/>
          </p:cNvSpPr>
          <p:nvPr/>
        </p:nvSpPr>
        <p:spPr>
          <a:xfrm>
            <a:off x="2671982" y="2670494"/>
            <a:ext cx="8422738" cy="2285218"/>
          </a:xfrm>
          <a:prstGeom prst="rect">
            <a:avLst/>
          </a:prstGeom>
        </p:spPr>
        <p:txBody>
          <a:bodyPr vert="horz" lIns="0" tIns="45720" rIns="0" bIns="45720" numCol="2" rtlCol="0">
            <a:normAutofit fontScale="55000" lnSpcReduction="20000"/>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spcBef>
                <a:spcPts val="1000"/>
              </a:spcBef>
              <a:buClr>
                <a:schemeClr val="accent1"/>
              </a:buClr>
              <a:buFont typeface="Arial" panose="020B0604020202020204" pitchFamily="34" charset="0"/>
              <a:buChar char="•"/>
            </a:pPr>
            <a:r>
              <a:rPr lang="en-US" sz="2200" b="1" dirty="0"/>
              <a:t>Flexibility </a:t>
            </a:r>
            <a:r>
              <a:rPr lang="en-US" sz="2200" dirty="0"/>
              <a:t>– Questions 1-6</a:t>
            </a:r>
          </a:p>
          <a:p>
            <a:pPr marL="228600" indent="-228600">
              <a:spcBef>
                <a:spcPts val="1000"/>
              </a:spcBef>
              <a:buClr>
                <a:schemeClr val="accent1"/>
              </a:buClr>
              <a:buFont typeface="Arial" panose="020B0604020202020204" pitchFamily="34" charset="0"/>
              <a:buChar char="•"/>
            </a:pPr>
            <a:r>
              <a:rPr lang="en-US" sz="2200" b="1" dirty="0"/>
              <a:t>User Interface </a:t>
            </a:r>
            <a:r>
              <a:rPr lang="en-US" sz="2200" dirty="0"/>
              <a:t>– Questions 7-15</a:t>
            </a:r>
          </a:p>
          <a:p>
            <a:pPr marL="228600" indent="-228600">
              <a:spcBef>
                <a:spcPts val="1000"/>
              </a:spcBef>
              <a:buClr>
                <a:schemeClr val="accent1"/>
              </a:buClr>
              <a:buFont typeface="Arial" panose="020B0604020202020204" pitchFamily="34" charset="0"/>
              <a:buChar char="•"/>
            </a:pPr>
            <a:r>
              <a:rPr lang="en-US" sz="2200" b="1" dirty="0"/>
              <a:t>Navigation </a:t>
            </a:r>
            <a:r>
              <a:rPr lang="en-US" sz="2200" dirty="0"/>
              <a:t>– Questions 16-21</a:t>
            </a:r>
          </a:p>
          <a:p>
            <a:pPr marL="228600" indent="-228600">
              <a:spcBef>
                <a:spcPts val="1000"/>
              </a:spcBef>
              <a:buClr>
                <a:schemeClr val="accent1"/>
              </a:buClr>
              <a:buFont typeface="Arial" panose="020B0604020202020204" pitchFamily="34" charset="0"/>
              <a:buChar char="•"/>
            </a:pPr>
            <a:r>
              <a:rPr lang="en-US" sz="2200" b="1" dirty="0"/>
              <a:t>Getting Started</a:t>
            </a:r>
            <a:r>
              <a:rPr lang="en-US" sz="2200" dirty="0"/>
              <a:t> – Questions 22-27</a:t>
            </a:r>
          </a:p>
          <a:p>
            <a:pPr marL="228600" indent="-228600">
              <a:spcBef>
                <a:spcPts val="1000"/>
              </a:spcBef>
              <a:buClr>
                <a:schemeClr val="accent1"/>
              </a:buClr>
              <a:buFont typeface="Arial" panose="020B0604020202020204" pitchFamily="34" charset="0"/>
              <a:buChar char="•"/>
            </a:pPr>
            <a:r>
              <a:rPr lang="en-US" sz="2200" b="1" dirty="0"/>
              <a:t>Technical Assistance</a:t>
            </a:r>
            <a:r>
              <a:rPr lang="en-US" sz="2200" dirty="0"/>
              <a:t> – Questions 28-31</a:t>
            </a:r>
          </a:p>
          <a:p>
            <a:pPr marL="228600" indent="-228600">
              <a:spcBef>
                <a:spcPts val="1000"/>
              </a:spcBef>
              <a:buClr>
                <a:schemeClr val="accent1"/>
              </a:buClr>
              <a:buFont typeface="Arial" panose="020B0604020202020204" pitchFamily="34" charset="0"/>
              <a:buChar char="•"/>
            </a:pPr>
            <a:r>
              <a:rPr lang="en-US" sz="2200" b="1" dirty="0"/>
              <a:t>Course Management</a:t>
            </a:r>
            <a:r>
              <a:rPr lang="en-US" sz="2200" dirty="0"/>
              <a:t> (instructor) – Questions 32-41</a:t>
            </a:r>
          </a:p>
          <a:p>
            <a:pPr marL="0" indent="0">
              <a:spcBef>
                <a:spcPts val="1000"/>
              </a:spcBef>
              <a:buClr>
                <a:schemeClr val="accent1"/>
              </a:buClr>
              <a:buNone/>
            </a:pPr>
            <a:endParaRPr lang="en-US" sz="2200" dirty="0"/>
          </a:p>
          <a:p>
            <a:pPr marL="0" indent="0">
              <a:spcBef>
                <a:spcPts val="1000"/>
              </a:spcBef>
              <a:buClr>
                <a:schemeClr val="accent1"/>
              </a:buClr>
              <a:buNone/>
            </a:pPr>
            <a:endParaRPr lang="en-US" sz="2200" dirty="0"/>
          </a:p>
          <a:p>
            <a:pPr marL="228600" indent="-228600">
              <a:spcBef>
                <a:spcPts val="1000"/>
              </a:spcBef>
              <a:buClr>
                <a:schemeClr val="accent1"/>
              </a:buClr>
              <a:buFont typeface="Arial" panose="020B0604020202020204" pitchFamily="34" charset="0"/>
              <a:buChar char="•"/>
            </a:pPr>
            <a:r>
              <a:rPr lang="en-US" sz="2200" b="1" dirty="0"/>
              <a:t>Course Management</a:t>
            </a:r>
            <a:r>
              <a:rPr lang="en-US" sz="2200" dirty="0"/>
              <a:t> (student) – Questions 42-48</a:t>
            </a:r>
          </a:p>
          <a:p>
            <a:pPr marL="228600" indent="-228600">
              <a:spcBef>
                <a:spcPts val="1000"/>
              </a:spcBef>
              <a:buClr>
                <a:schemeClr val="accent1"/>
              </a:buClr>
              <a:buFont typeface="Arial" panose="020B0604020202020204" pitchFamily="34" charset="0"/>
              <a:buChar char="•"/>
            </a:pPr>
            <a:r>
              <a:rPr lang="en-US" sz="2200" b="1" dirty="0"/>
              <a:t>Universal Design</a:t>
            </a:r>
            <a:r>
              <a:rPr lang="en-US" sz="2200" dirty="0"/>
              <a:t> – Questions 49-55</a:t>
            </a:r>
          </a:p>
          <a:p>
            <a:pPr marL="228600" indent="-228600">
              <a:spcBef>
                <a:spcPts val="1000"/>
              </a:spcBef>
              <a:buClr>
                <a:schemeClr val="accent1"/>
              </a:buClr>
              <a:buFont typeface="Arial" panose="020B0604020202020204" pitchFamily="34" charset="0"/>
              <a:buChar char="•"/>
            </a:pPr>
            <a:r>
              <a:rPr lang="en-US" sz="2200" b="1" dirty="0"/>
              <a:t>Communications</a:t>
            </a:r>
            <a:r>
              <a:rPr lang="en-US" sz="2200" dirty="0"/>
              <a:t> – Questions 56-63</a:t>
            </a:r>
          </a:p>
          <a:p>
            <a:pPr marL="228600" indent="-228600">
              <a:spcBef>
                <a:spcPts val="1000"/>
              </a:spcBef>
              <a:buClr>
                <a:schemeClr val="accent1"/>
              </a:buClr>
              <a:buFont typeface="Arial" panose="020B0604020202020204" pitchFamily="34" charset="0"/>
              <a:buChar char="•"/>
            </a:pPr>
            <a:r>
              <a:rPr lang="en-US" sz="2200" b="1" dirty="0"/>
              <a:t>Online Instructional Design</a:t>
            </a:r>
            <a:r>
              <a:rPr lang="en-US" sz="2200" dirty="0"/>
              <a:t> –  Questions 64-85</a:t>
            </a:r>
          </a:p>
          <a:p>
            <a:pPr marL="228600" indent="-228600">
              <a:spcBef>
                <a:spcPts val="1000"/>
              </a:spcBef>
              <a:buClr>
                <a:schemeClr val="accent1"/>
              </a:buClr>
              <a:buFont typeface="Arial" panose="020B0604020202020204" pitchFamily="34" charset="0"/>
              <a:buChar char="•"/>
            </a:pPr>
            <a:r>
              <a:rPr lang="en-US" sz="2200" b="1" dirty="0"/>
              <a:t>Content </a:t>
            </a:r>
            <a:r>
              <a:rPr lang="en-US" sz="2200" dirty="0"/>
              <a:t>– Questions 86-99</a:t>
            </a:r>
          </a:p>
          <a:p>
            <a:pPr marL="457200" indent="-457200">
              <a:spcBef>
                <a:spcPts val="1000"/>
              </a:spcBef>
              <a:buClr>
                <a:srgbClr val="006600"/>
              </a:buClr>
              <a:buFont typeface="Wingdings" panose="05000000000000000000" pitchFamily="2" charset="2"/>
              <a:buChar char="§"/>
            </a:pPr>
            <a:endParaRPr lang="en-US" sz="2200" dirty="0"/>
          </a:p>
          <a:p>
            <a:pPr marL="0" indent="0">
              <a:spcBef>
                <a:spcPts val="1000"/>
              </a:spcBef>
              <a:buClr>
                <a:srgbClr val="006600"/>
              </a:buClr>
              <a:buFont typeface="Calibri" panose="020F0502020204030204" pitchFamily="34" charset="0"/>
              <a:buNone/>
            </a:pPr>
            <a:endParaRPr lang="en-US" sz="2800" dirty="0"/>
          </a:p>
        </p:txBody>
      </p:sp>
    </p:spTree>
    <p:extLst>
      <p:ext uri="{BB962C8B-B14F-4D97-AF65-F5344CB8AC3E}">
        <p14:creationId xmlns:p14="http://schemas.microsoft.com/office/powerpoint/2010/main" val="471066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INSTRUMENT ANALYSIS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52-54</a:t>
            </a:r>
          </a:p>
        </p:txBody>
      </p:sp>
      <p:pic>
        <p:nvPicPr>
          <p:cNvPr id="8" name="Picture 7">
            <a:extLst>
              <a:ext uri="{FF2B5EF4-FFF2-40B4-BE49-F238E27FC236}">
                <a16:creationId xmlns="" xmlns:a16="http://schemas.microsoft.com/office/drawing/2014/main" id="{9E12E3F3-3258-40EE-B8AB-B406B8DB1DA7}"/>
              </a:ext>
            </a:extLst>
          </p:cNvPr>
          <p:cNvPicPr>
            <a:picLocks noChangeAspect="1"/>
          </p:cNvPicPr>
          <p:nvPr/>
        </p:nvPicPr>
        <p:blipFill>
          <a:blip r:embed="rId2"/>
          <a:stretch>
            <a:fillRect/>
          </a:stretch>
        </p:blipFill>
        <p:spPr>
          <a:xfrm>
            <a:off x="237680" y="1926539"/>
            <a:ext cx="5827512" cy="2594183"/>
          </a:xfrm>
          <a:prstGeom prst="rect">
            <a:avLst/>
          </a:prstGeom>
        </p:spPr>
      </p:pic>
      <p:pic>
        <p:nvPicPr>
          <p:cNvPr id="9" name="Picture 8">
            <a:extLst>
              <a:ext uri="{FF2B5EF4-FFF2-40B4-BE49-F238E27FC236}">
                <a16:creationId xmlns="" xmlns:a16="http://schemas.microsoft.com/office/drawing/2014/main" id="{885754BF-26DC-4F97-86C3-D8038844706D}"/>
              </a:ext>
            </a:extLst>
          </p:cNvPr>
          <p:cNvPicPr>
            <a:picLocks noChangeAspect="1"/>
          </p:cNvPicPr>
          <p:nvPr/>
        </p:nvPicPr>
        <p:blipFill>
          <a:blip r:embed="rId3"/>
          <a:stretch>
            <a:fillRect/>
          </a:stretch>
        </p:blipFill>
        <p:spPr>
          <a:xfrm>
            <a:off x="6162778" y="1926541"/>
            <a:ext cx="5802045" cy="2594184"/>
          </a:xfrm>
          <a:prstGeom prst="rect">
            <a:avLst/>
          </a:prstGeom>
        </p:spPr>
      </p:pic>
      <p:sp>
        <p:nvSpPr>
          <p:cNvPr id="10" name="TextBox 9">
            <a:extLst>
              <a:ext uri="{FF2B5EF4-FFF2-40B4-BE49-F238E27FC236}">
                <a16:creationId xmlns="" xmlns:a16="http://schemas.microsoft.com/office/drawing/2014/main" id="{56A8D5B7-0FD3-4AF8-94CD-40E0A52ADCC8}"/>
              </a:ext>
            </a:extLst>
          </p:cNvPr>
          <p:cNvSpPr txBox="1"/>
          <p:nvPr/>
        </p:nvSpPr>
        <p:spPr>
          <a:xfrm>
            <a:off x="1086394" y="1280208"/>
            <a:ext cx="8485974" cy="646331"/>
          </a:xfrm>
          <a:prstGeom prst="rect">
            <a:avLst/>
          </a:prstGeom>
          <a:noFill/>
        </p:spPr>
        <p:txBody>
          <a:bodyPr wrap="square" rtlCol="0">
            <a:spAutoFit/>
          </a:bodyPr>
          <a:lstStyle/>
          <a:p>
            <a:r>
              <a:rPr lang="en-US" b="1" dirty="0"/>
              <a:t>Analysis showed acceptable reliability as measured by Cronbach’s alpha:</a:t>
            </a:r>
          </a:p>
          <a:p>
            <a:endParaRPr lang="en-US" dirty="0"/>
          </a:p>
        </p:txBody>
      </p:sp>
    </p:spTree>
    <p:extLst>
      <p:ext uri="{BB962C8B-B14F-4D97-AF65-F5344CB8AC3E}">
        <p14:creationId xmlns:p14="http://schemas.microsoft.com/office/powerpoint/2010/main" val="3053838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COLLECTION</a:t>
            </a:r>
          </a:p>
        </p:txBody>
      </p:sp>
      <p:sp>
        <p:nvSpPr>
          <p:cNvPr id="3" name="Content Placeholder 2"/>
          <p:cNvSpPr>
            <a:spLocks noGrp="1"/>
          </p:cNvSpPr>
          <p:nvPr>
            <p:ph idx="1"/>
          </p:nvPr>
        </p:nvSpPr>
        <p:spPr>
          <a:xfrm>
            <a:off x="1097280" y="1230594"/>
            <a:ext cx="10300062" cy="5464120"/>
          </a:xfrm>
        </p:spPr>
        <p:txBody>
          <a:bodyPr>
            <a:normAutofit/>
          </a:bodyPr>
          <a:lstStyle/>
          <a:p>
            <a:pPr marL="457200" indent="-457200">
              <a:spcBef>
                <a:spcPts val="1000"/>
              </a:spcBef>
              <a:buClr>
                <a:srgbClr val="006600"/>
              </a:buClr>
              <a:buFont typeface="Wingdings" panose="05000000000000000000" pitchFamily="2" charset="2"/>
              <a:buChar char="§"/>
            </a:pPr>
            <a:r>
              <a:rPr lang="en-US" b="1" dirty="0"/>
              <a:t>Two Phases (February 22, 2018 to April 22, 2018)</a:t>
            </a:r>
            <a:r>
              <a:rPr lang="en-US" dirty="0"/>
              <a:t>: </a:t>
            </a:r>
          </a:p>
          <a:p>
            <a:pPr marL="749808" lvl="1" indent="-457200">
              <a:spcAft>
                <a:spcPts val="500"/>
              </a:spcAft>
              <a:buFont typeface="Wingdings" panose="05000000000000000000" pitchFamily="2" charset="2"/>
              <a:buChar char="§"/>
            </a:pPr>
            <a:r>
              <a:rPr lang="en-US" sz="2000" i="1" dirty="0"/>
              <a:t>Phase I</a:t>
            </a:r>
            <a:r>
              <a:rPr lang="en-US" sz="2000" dirty="0"/>
              <a:t> - Data collection from paralegal instructors – invited to participate by:</a:t>
            </a:r>
          </a:p>
          <a:p>
            <a:pPr marL="932688" lvl="2" indent="-457200">
              <a:spcAft>
                <a:spcPts val="500"/>
              </a:spcAft>
              <a:buClr>
                <a:schemeClr val="accent6"/>
              </a:buClr>
              <a:buFont typeface="Courier New" panose="02070309020205020404" pitchFamily="49" charset="0"/>
              <a:buChar char="o"/>
            </a:pPr>
            <a:r>
              <a:rPr lang="en-US" sz="2000" dirty="0"/>
              <a:t>AAfPE members’ only listserv; </a:t>
            </a:r>
          </a:p>
          <a:p>
            <a:pPr marL="932688" lvl="2" indent="-457200">
              <a:spcAft>
                <a:spcPts val="500"/>
              </a:spcAft>
              <a:buClr>
                <a:schemeClr val="accent6"/>
              </a:buClr>
              <a:buFont typeface="Courier New" panose="02070309020205020404" pitchFamily="49" charset="0"/>
              <a:buChar char="o"/>
            </a:pPr>
            <a:r>
              <a:rPr lang="en-US" sz="2000" dirty="0"/>
              <a:t>AAfPE LinkedIn and Facebook Groups; and</a:t>
            </a:r>
          </a:p>
          <a:p>
            <a:pPr marL="932688" lvl="2" indent="-457200">
              <a:spcAft>
                <a:spcPts val="500"/>
              </a:spcAft>
              <a:buClr>
                <a:schemeClr val="accent6"/>
              </a:buClr>
              <a:buFont typeface="Courier New" panose="02070309020205020404" pitchFamily="49" charset="0"/>
              <a:buChar char="o"/>
            </a:pPr>
            <a:r>
              <a:rPr lang="en-US" sz="2000" dirty="0"/>
              <a:t>Individual emails to paralegal program directors and instructors.</a:t>
            </a:r>
          </a:p>
          <a:p>
            <a:pPr marL="749808" lvl="1" indent="-457200">
              <a:spcAft>
                <a:spcPts val="500"/>
              </a:spcAft>
              <a:buFont typeface="Wingdings" panose="05000000000000000000" pitchFamily="2" charset="2"/>
              <a:buChar char="§"/>
            </a:pPr>
            <a:r>
              <a:rPr lang="en-US" sz="2000" i="1" dirty="0"/>
              <a:t>Phase II</a:t>
            </a:r>
            <a:r>
              <a:rPr lang="en-US" sz="2000" dirty="0"/>
              <a:t> - Data collection from paralegal students – invited to participate by:</a:t>
            </a:r>
          </a:p>
          <a:p>
            <a:pPr marL="932688" lvl="2" indent="-457200">
              <a:spcAft>
                <a:spcPts val="500"/>
              </a:spcAft>
              <a:buClr>
                <a:schemeClr val="accent6"/>
              </a:buClr>
              <a:buFont typeface="Courier New" panose="02070309020205020404" pitchFamily="49" charset="0"/>
              <a:buChar char="o"/>
            </a:pPr>
            <a:r>
              <a:rPr lang="en-US" sz="2000" dirty="0"/>
              <a:t>Paralegal instructors either by email or by posting survey link in an announcement in their online classroom.</a:t>
            </a:r>
          </a:p>
          <a:p>
            <a:pPr marL="457200" lvl="0" indent="-457200">
              <a:spcBef>
                <a:spcPts val="1000"/>
              </a:spcBef>
              <a:buClr>
                <a:srgbClr val="006600"/>
              </a:buClr>
              <a:buFont typeface="Wingdings" panose="05000000000000000000" pitchFamily="2" charset="2"/>
              <a:buChar char="§"/>
            </a:pPr>
            <a:r>
              <a:rPr lang="en-US" b="1" dirty="0">
                <a:solidFill>
                  <a:srgbClr val="000000">
                    <a:lumMod val="75000"/>
                    <a:lumOff val="25000"/>
                  </a:srgbClr>
                </a:solidFill>
              </a:rPr>
              <a:t>Utilized UNT’s Qualtrics Survey Software</a:t>
            </a:r>
          </a:p>
          <a:p>
            <a:pPr marL="457200" lvl="0" indent="-457200">
              <a:spcBef>
                <a:spcPts val="1000"/>
              </a:spcBef>
              <a:buClr>
                <a:srgbClr val="006600"/>
              </a:buClr>
              <a:buFont typeface="Wingdings" panose="05000000000000000000" pitchFamily="2" charset="2"/>
              <a:buChar char="§"/>
            </a:pPr>
            <a:r>
              <a:rPr lang="en-US" b="1" dirty="0">
                <a:solidFill>
                  <a:srgbClr val="000000">
                    <a:lumMod val="75000"/>
                    <a:lumOff val="25000"/>
                  </a:srgbClr>
                </a:solidFill>
              </a:rPr>
              <a:t>Individuals were incentivized to respond to the survey through the random selection of 10 students and 10 instructors receiving $15 iTunes/Google Play and Amazon gift cards, respectively</a:t>
            </a:r>
          </a:p>
          <a:p>
            <a:pPr marL="457200" lvl="0" indent="-457200">
              <a:spcBef>
                <a:spcPts val="1000"/>
              </a:spcBef>
              <a:buClr>
                <a:srgbClr val="006600"/>
              </a:buClr>
              <a:buFont typeface="Wingdings" panose="05000000000000000000" pitchFamily="2" charset="2"/>
              <a:buChar char="§"/>
            </a:pPr>
            <a:r>
              <a:rPr lang="en-US" b="1" dirty="0">
                <a:solidFill>
                  <a:srgbClr val="000000">
                    <a:lumMod val="75000"/>
                    <a:lumOff val="25000"/>
                  </a:srgbClr>
                </a:solidFill>
              </a:rPr>
              <a:t>Reminders were sent in Phase I the following Sunday, at approximately 2:00 p.m.  A notice was sent on the Friday before the final date of participation at approximately 3:00 p.m.</a:t>
            </a:r>
            <a:endParaRPr lang="en-US" dirty="0">
              <a:solidFill>
                <a:srgbClr val="000000">
                  <a:lumMod val="75000"/>
                  <a:lumOff val="25000"/>
                </a:srgbClr>
              </a:solidFill>
            </a:endParaRPr>
          </a:p>
          <a:p>
            <a:pPr marL="932688" lvl="2" indent="-457200">
              <a:spcAft>
                <a:spcPts val="500"/>
              </a:spcAft>
              <a:buClr>
                <a:schemeClr val="accent6"/>
              </a:buClr>
              <a:buFont typeface="Courier New" panose="02070309020205020404" pitchFamily="49" charset="0"/>
              <a:buChar char="o"/>
            </a:pPr>
            <a:endParaRPr lang="en-US" sz="2000" dirty="0"/>
          </a:p>
          <a:p>
            <a:pPr marL="292608" lvl="1" indent="0">
              <a:spcAft>
                <a:spcPts val="500"/>
              </a:spcAft>
              <a:buNone/>
            </a:pPr>
            <a:endParaRPr lang="en-US" sz="2400" dirty="0"/>
          </a:p>
          <a:p>
            <a:pPr marL="1298448" lvl="4" indent="-457200">
              <a:spcAft>
                <a:spcPts val="500"/>
              </a:spcAft>
              <a:buClr>
                <a:schemeClr val="accent6"/>
              </a:buClr>
              <a:buFont typeface="Courier New" panose="02070309020205020404" pitchFamily="49" charset="0"/>
              <a:buChar char="o"/>
            </a:pPr>
            <a:endParaRPr lang="en-US" sz="2200"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40-43</a:t>
            </a:r>
          </a:p>
        </p:txBody>
      </p:sp>
    </p:spTree>
    <p:extLst>
      <p:ext uri="{BB962C8B-B14F-4D97-AF65-F5344CB8AC3E}">
        <p14:creationId xmlns:p14="http://schemas.microsoft.com/office/powerpoint/2010/main" val="6512399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736283"/>
          </a:xfrm>
        </p:spPr>
        <p:txBody>
          <a:bodyPr/>
          <a:lstStyle/>
          <a:p>
            <a:r>
              <a:rPr lang="en-US" b="1" dirty="0"/>
              <a:t>SAMPLE OVERVIEW &amp; DEMOGRAPHICS</a:t>
            </a:r>
          </a:p>
        </p:txBody>
      </p:sp>
      <p:sp>
        <p:nvSpPr>
          <p:cNvPr id="5" name="Text Placeholder 4">
            <a:extLst>
              <a:ext uri="{FF2B5EF4-FFF2-40B4-BE49-F238E27FC236}">
                <a16:creationId xmlns="" xmlns:a16="http://schemas.microsoft.com/office/drawing/2014/main" id="{91CCAB0A-94B6-4791-90D1-EA1C5BBEC2BC}"/>
              </a:ext>
            </a:extLst>
          </p:cNvPr>
          <p:cNvSpPr>
            <a:spLocks noGrp="1"/>
          </p:cNvSpPr>
          <p:nvPr>
            <p:ph type="body" idx="1"/>
          </p:nvPr>
        </p:nvSpPr>
        <p:spPr>
          <a:xfrm>
            <a:off x="1097280" y="1022886"/>
            <a:ext cx="4937760" cy="736282"/>
          </a:xfrm>
        </p:spPr>
        <p:txBody>
          <a:bodyPr>
            <a:normAutofit/>
          </a:bodyPr>
          <a:lstStyle/>
          <a:p>
            <a:r>
              <a:rPr lang="en-US" sz="2800" b="1" dirty="0"/>
              <a:t>Paralegal students</a:t>
            </a:r>
          </a:p>
        </p:txBody>
      </p:sp>
      <p:sp>
        <p:nvSpPr>
          <p:cNvPr id="3" name="Content Placeholder 2"/>
          <p:cNvSpPr>
            <a:spLocks noGrp="1"/>
          </p:cNvSpPr>
          <p:nvPr>
            <p:ph sz="half" idx="2"/>
          </p:nvPr>
        </p:nvSpPr>
        <p:spPr>
          <a:xfrm>
            <a:off x="1097280" y="1597478"/>
            <a:ext cx="4937760" cy="4731248"/>
          </a:xfrm>
        </p:spPr>
        <p:txBody>
          <a:bodyPr>
            <a:normAutofit fontScale="25000" lnSpcReduction="20000"/>
          </a:bodyPr>
          <a:lstStyle/>
          <a:p>
            <a:pPr marL="292608" lvl="1" indent="0">
              <a:spcAft>
                <a:spcPts val="1000"/>
              </a:spcAft>
              <a:buNone/>
            </a:pPr>
            <a:r>
              <a:rPr lang="en-US" sz="9600" dirty="0"/>
              <a:t>89 Students</a:t>
            </a:r>
          </a:p>
          <a:p>
            <a:pPr marL="932688" lvl="2" indent="-457200">
              <a:spcAft>
                <a:spcPts val="1000"/>
              </a:spcAft>
              <a:buClr>
                <a:srgbClr val="006600"/>
              </a:buClr>
              <a:buFont typeface="Wingdings" panose="05000000000000000000" pitchFamily="2" charset="2"/>
              <a:buChar char="§"/>
            </a:pPr>
            <a:r>
              <a:rPr lang="en-US" sz="9600" dirty="0"/>
              <a:t>78% female | 22% male</a:t>
            </a:r>
          </a:p>
          <a:p>
            <a:pPr marL="932688" lvl="2" indent="-457200">
              <a:spcAft>
                <a:spcPts val="1000"/>
              </a:spcAft>
              <a:buClr>
                <a:srgbClr val="006600"/>
              </a:buClr>
              <a:buFont typeface="Wingdings" panose="05000000000000000000" pitchFamily="2" charset="2"/>
              <a:buChar char="§"/>
            </a:pPr>
            <a:r>
              <a:rPr lang="en-US" sz="9600" dirty="0"/>
              <a:t>92% native English speakers</a:t>
            </a:r>
          </a:p>
          <a:p>
            <a:pPr marL="932688" lvl="2" indent="-457200">
              <a:spcAft>
                <a:spcPts val="1000"/>
              </a:spcAft>
              <a:buClr>
                <a:srgbClr val="006600"/>
              </a:buClr>
              <a:buFont typeface="Wingdings" panose="05000000000000000000" pitchFamily="2" charset="2"/>
              <a:buChar char="§"/>
            </a:pPr>
            <a:r>
              <a:rPr lang="en-US" sz="9600" dirty="0"/>
              <a:t>Technology Skills</a:t>
            </a:r>
          </a:p>
          <a:p>
            <a:pPr marL="1115568" lvl="3" indent="-457200">
              <a:spcAft>
                <a:spcPts val="1000"/>
              </a:spcAft>
              <a:buFont typeface="Wingdings" panose="05000000000000000000" pitchFamily="2" charset="2"/>
              <a:buChar char="§"/>
            </a:pPr>
            <a:r>
              <a:rPr lang="en-US" sz="8000" dirty="0"/>
              <a:t>Advanced:  69%</a:t>
            </a:r>
          </a:p>
          <a:p>
            <a:pPr marL="1115568" lvl="3" indent="-457200">
              <a:spcAft>
                <a:spcPts val="1000"/>
              </a:spcAft>
              <a:buFont typeface="Wingdings" panose="05000000000000000000" pitchFamily="2" charset="2"/>
              <a:buChar char="§"/>
            </a:pPr>
            <a:r>
              <a:rPr lang="en-US" sz="8000" dirty="0"/>
              <a:t>Intermediate:  30%</a:t>
            </a:r>
          </a:p>
          <a:p>
            <a:pPr marL="1115568" lvl="3" indent="-457200">
              <a:spcAft>
                <a:spcPts val="1000"/>
              </a:spcAft>
              <a:buFont typeface="Wingdings" panose="05000000000000000000" pitchFamily="2" charset="2"/>
              <a:buChar char="§"/>
            </a:pPr>
            <a:r>
              <a:rPr lang="en-US" sz="8000" dirty="0"/>
              <a:t>Beginner:  1%</a:t>
            </a:r>
          </a:p>
          <a:p>
            <a:pPr marL="932688" lvl="2" indent="-457200">
              <a:spcAft>
                <a:spcPts val="1000"/>
              </a:spcAft>
              <a:buClr>
                <a:srgbClr val="006600"/>
              </a:buClr>
              <a:buFont typeface="Wingdings" panose="05000000000000000000" pitchFamily="2" charset="2"/>
              <a:buChar char="§"/>
            </a:pPr>
            <a:r>
              <a:rPr lang="en-US" sz="9600" dirty="0"/>
              <a:t>Generational cohorts:  </a:t>
            </a:r>
          </a:p>
          <a:p>
            <a:pPr marL="1115568" lvl="3" indent="-457200">
              <a:spcAft>
                <a:spcPts val="1000"/>
              </a:spcAft>
              <a:buFont typeface="Wingdings" panose="05000000000000000000" pitchFamily="2" charset="2"/>
              <a:buChar char="§"/>
            </a:pPr>
            <a:r>
              <a:rPr lang="en-US" sz="8000" dirty="0"/>
              <a:t>Baby Boomer:  6% </a:t>
            </a:r>
          </a:p>
          <a:p>
            <a:pPr marL="1115568" lvl="3" indent="-457200">
              <a:spcAft>
                <a:spcPts val="1000"/>
              </a:spcAft>
              <a:buFont typeface="Wingdings" panose="05000000000000000000" pitchFamily="2" charset="2"/>
              <a:buChar char="§"/>
            </a:pPr>
            <a:r>
              <a:rPr lang="en-US" sz="8000" dirty="0"/>
              <a:t>Gen X: 15% </a:t>
            </a:r>
          </a:p>
          <a:p>
            <a:pPr marL="1115568" lvl="3" indent="-457200">
              <a:spcAft>
                <a:spcPts val="1000"/>
              </a:spcAft>
              <a:buFont typeface="Wingdings" panose="05000000000000000000" pitchFamily="2" charset="2"/>
              <a:buChar char="§"/>
            </a:pPr>
            <a:r>
              <a:rPr lang="en-US" sz="8000" dirty="0"/>
              <a:t>Millennials: 58% </a:t>
            </a:r>
          </a:p>
          <a:p>
            <a:pPr marL="1115568" lvl="3" indent="-457200">
              <a:spcAft>
                <a:spcPts val="1000"/>
              </a:spcAft>
              <a:buFont typeface="Wingdings" panose="05000000000000000000" pitchFamily="2" charset="2"/>
              <a:buChar char="§"/>
            </a:pPr>
            <a:r>
              <a:rPr lang="en-US" sz="8000" dirty="0"/>
              <a:t>Gen Z: 22% </a:t>
            </a:r>
          </a:p>
          <a:p>
            <a:pPr marL="658368" lvl="3" indent="0">
              <a:spcAft>
                <a:spcPts val="1000"/>
              </a:spcAft>
              <a:buClr>
                <a:srgbClr val="009900"/>
              </a:buClr>
              <a:buNone/>
            </a:pPr>
            <a:endParaRPr lang="en-US" sz="8000" dirty="0"/>
          </a:p>
          <a:p>
            <a:pPr marL="749808" lvl="1" indent="-457200">
              <a:spcAft>
                <a:spcPts val="1000"/>
              </a:spcAft>
              <a:buFont typeface="Wingdings" panose="05000000000000000000" pitchFamily="2" charset="2"/>
              <a:buChar char="§"/>
            </a:pPr>
            <a:endParaRPr lang="en-US" sz="2600" dirty="0"/>
          </a:p>
          <a:p>
            <a:pPr marL="749808" lvl="1" indent="-457200">
              <a:spcAft>
                <a:spcPts val="1000"/>
              </a:spcAft>
              <a:buFont typeface="Wingdings" panose="05000000000000000000" pitchFamily="2" charset="2"/>
              <a:buChar char="§"/>
            </a:pPr>
            <a:endParaRPr lang="en-US" sz="2400" dirty="0"/>
          </a:p>
        </p:txBody>
      </p:sp>
      <p:sp>
        <p:nvSpPr>
          <p:cNvPr id="6" name="Text Placeholder 5">
            <a:extLst>
              <a:ext uri="{FF2B5EF4-FFF2-40B4-BE49-F238E27FC236}">
                <a16:creationId xmlns="" xmlns:a16="http://schemas.microsoft.com/office/drawing/2014/main" id="{90306D6F-3C03-4DA2-B372-88B3DC6B99F1}"/>
              </a:ext>
            </a:extLst>
          </p:cNvPr>
          <p:cNvSpPr>
            <a:spLocks noGrp="1"/>
          </p:cNvSpPr>
          <p:nvPr>
            <p:ph type="body" sz="quarter" idx="3"/>
          </p:nvPr>
        </p:nvSpPr>
        <p:spPr>
          <a:xfrm>
            <a:off x="6217920" y="1022886"/>
            <a:ext cx="4937760" cy="736282"/>
          </a:xfrm>
        </p:spPr>
        <p:txBody>
          <a:bodyPr>
            <a:normAutofit/>
          </a:bodyPr>
          <a:lstStyle/>
          <a:p>
            <a:r>
              <a:rPr lang="en-US" sz="2800" b="1" dirty="0"/>
              <a:t>Paralegal instructors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47-50</a:t>
            </a:r>
          </a:p>
        </p:txBody>
      </p:sp>
      <p:sp>
        <p:nvSpPr>
          <p:cNvPr id="10" name="Content Placeholder 2">
            <a:extLst>
              <a:ext uri="{FF2B5EF4-FFF2-40B4-BE49-F238E27FC236}">
                <a16:creationId xmlns="" xmlns:a16="http://schemas.microsoft.com/office/drawing/2014/main" id="{B25A791F-6EAF-40B0-984A-BEC2930A7519}"/>
              </a:ext>
            </a:extLst>
          </p:cNvPr>
          <p:cNvSpPr txBox="1">
            <a:spLocks/>
          </p:cNvSpPr>
          <p:nvPr/>
        </p:nvSpPr>
        <p:spPr>
          <a:xfrm>
            <a:off x="6217920" y="1597478"/>
            <a:ext cx="4937760" cy="4731248"/>
          </a:xfrm>
          <a:prstGeom prst="rect">
            <a:avLst/>
          </a:prstGeom>
        </p:spPr>
        <p:txBody>
          <a:bodyPr vert="horz" lIns="0" tIns="45720" rIns="0" bIns="45720" rtlCol="0">
            <a:normAutofit fontScale="25000" lnSpcReduction="20000"/>
          </a:bodyPr>
          <a:lst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92608" lvl="1" indent="0">
              <a:spcAft>
                <a:spcPts val="1000"/>
              </a:spcAft>
              <a:buFont typeface="Calibri" pitchFamily="34" charset="0"/>
              <a:buNone/>
            </a:pPr>
            <a:r>
              <a:rPr lang="en-US" sz="9600" dirty="0"/>
              <a:t>67 Instructors</a:t>
            </a:r>
          </a:p>
          <a:p>
            <a:pPr marL="932688" lvl="2" indent="-457200">
              <a:spcAft>
                <a:spcPts val="1000"/>
              </a:spcAft>
              <a:buClr>
                <a:srgbClr val="006600"/>
              </a:buClr>
              <a:buFont typeface="Wingdings" panose="05000000000000000000" pitchFamily="2" charset="2"/>
              <a:buChar char="§"/>
            </a:pPr>
            <a:r>
              <a:rPr lang="en-US" sz="9600" dirty="0"/>
              <a:t>73% female | 27% male</a:t>
            </a:r>
          </a:p>
          <a:p>
            <a:pPr marL="932688" lvl="2" indent="-457200">
              <a:spcAft>
                <a:spcPts val="1000"/>
              </a:spcAft>
              <a:buClr>
                <a:srgbClr val="006600"/>
              </a:buClr>
              <a:buFont typeface="Wingdings" panose="05000000000000000000" pitchFamily="2" charset="2"/>
              <a:buChar char="§"/>
            </a:pPr>
            <a:r>
              <a:rPr lang="en-US" sz="9600" dirty="0"/>
              <a:t>100% native English speakers</a:t>
            </a:r>
          </a:p>
          <a:p>
            <a:pPr marL="932688" lvl="2" indent="-457200">
              <a:spcAft>
                <a:spcPts val="1000"/>
              </a:spcAft>
              <a:buClr>
                <a:srgbClr val="006600"/>
              </a:buClr>
              <a:buFont typeface="Wingdings" panose="05000000000000000000" pitchFamily="2" charset="2"/>
              <a:buChar char="§"/>
            </a:pPr>
            <a:r>
              <a:rPr lang="en-US" sz="9600" dirty="0"/>
              <a:t>Technology Skills</a:t>
            </a:r>
          </a:p>
          <a:p>
            <a:pPr marL="1115568" lvl="3" indent="-457200">
              <a:spcAft>
                <a:spcPts val="1000"/>
              </a:spcAft>
              <a:buFont typeface="Wingdings" panose="05000000000000000000" pitchFamily="2" charset="2"/>
              <a:buChar char="§"/>
            </a:pPr>
            <a:r>
              <a:rPr lang="en-US" sz="8000" dirty="0"/>
              <a:t>Advanced:  79%</a:t>
            </a:r>
          </a:p>
          <a:p>
            <a:pPr marL="1115568" lvl="3" indent="-457200">
              <a:spcAft>
                <a:spcPts val="1000"/>
              </a:spcAft>
              <a:buFont typeface="Wingdings" panose="05000000000000000000" pitchFamily="2" charset="2"/>
              <a:buChar char="§"/>
            </a:pPr>
            <a:r>
              <a:rPr lang="en-US" sz="8000" dirty="0"/>
              <a:t>Intermediate:  21%</a:t>
            </a:r>
          </a:p>
          <a:p>
            <a:pPr marL="1115568" lvl="3" indent="-457200">
              <a:spcAft>
                <a:spcPts val="1000"/>
              </a:spcAft>
              <a:buFont typeface="Wingdings" panose="05000000000000000000" pitchFamily="2" charset="2"/>
              <a:buChar char="§"/>
            </a:pPr>
            <a:r>
              <a:rPr lang="en-US" sz="8000" dirty="0"/>
              <a:t>Beginner:  None</a:t>
            </a:r>
          </a:p>
          <a:p>
            <a:pPr marL="932688" lvl="2" indent="-457200">
              <a:spcAft>
                <a:spcPts val="1000"/>
              </a:spcAft>
              <a:buClr>
                <a:srgbClr val="006600"/>
              </a:buClr>
              <a:buFont typeface="Wingdings" panose="05000000000000000000" pitchFamily="2" charset="2"/>
              <a:buChar char="§"/>
            </a:pPr>
            <a:r>
              <a:rPr lang="en-US" sz="9600" dirty="0"/>
              <a:t>Generational cohorts:  </a:t>
            </a:r>
          </a:p>
          <a:p>
            <a:pPr marL="1115568" lvl="3" indent="-457200">
              <a:spcAft>
                <a:spcPts val="1000"/>
              </a:spcAft>
              <a:buFont typeface="Wingdings" panose="05000000000000000000" pitchFamily="2" charset="2"/>
              <a:buChar char="§"/>
            </a:pPr>
            <a:r>
              <a:rPr lang="en-US" sz="8000" dirty="0"/>
              <a:t>Baby Boomer:  56% </a:t>
            </a:r>
          </a:p>
          <a:p>
            <a:pPr marL="1115568" lvl="3" indent="-457200">
              <a:spcAft>
                <a:spcPts val="1000"/>
              </a:spcAft>
              <a:buFont typeface="Wingdings" panose="05000000000000000000" pitchFamily="2" charset="2"/>
              <a:buChar char="§"/>
            </a:pPr>
            <a:r>
              <a:rPr lang="en-US" sz="8000" dirty="0"/>
              <a:t>Gen X: 38% </a:t>
            </a:r>
          </a:p>
          <a:p>
            <a:pPr marL="1115568" lvl="3" indent="-457200">
              <a:spcAft>
                <a:spcPts val="1000"/>
              </a:spcAft>
              <a:buFont typeface="Wingdings" panose="05000000000000000000" pitchFamily="2" charset="2"/>
              <a:buChar char="§"/>
            </a:pPr>
            <a:r>
              <a:rPr lang="en-US" sz="8000" dirty="0"/>
              <a:t>Millennials: 6% </a:t>
            </a:r>
          </a:p>
          <a:p>
            <a:pPr marL="1115568" lvl="3" indent="-457200">
              <a:spcAft>
                <a:spcPts val="1000"/>
              </a:spcAft>
              <a:buFont typeface="Wingdings" panose="05000000000000000000" pitchFamily="2" charset="2"/>
              <a:buChar char="§"/>
            </a:pPr>
            <a:r>
              <a:rPr lang="en-US" sz="8000" dirty="0"/>
              <a:t>Gen Z: None </a:t>
            </a:r>
          </a:p>
          <a:p>
            <a:pPr marL="749808" lvl="1" indent="-457200">
              <a:spcAft>
                <a:spcPts val="1000"/>
              </a:spcAft>
              <a:buFont typeface="Wingdings" panose="05000000000000000000" pitchFamily="2" charset="2"/>
              <a:buChar char="§"/>
            </a:pPr>
            <a:endParaRPr lang="en-US" sz="2600" dirty="0"/>
          </a:p>
          <a:p>
            <a:pPr marL="749808" lvl="1" indent="-457200">
              <a:spcAft>
                <a:spcPts val="1000"/>
              </a:spcAft>
              <a:buFont typeface="Wingdings" panose="05000000000000000000" pitchFamily="2" charset="2"/>
              <a:buChar char="§"/>
            </a:pPr>
            <a:endParaRPr lang="en-US" sz="2400" dirty="0"/>
          </a:p>
        </p:txBody>
      </p:sp>
    </p:spTree>
    <p:extLst>
      <p:ext uri="{BB962C8B-B14F-4D97-AF65-F5344CB8AC3E}">
        <p14:creationId xmlns:p14="http://schemas.microsoft.com/office/powerpoint/2010/main" val="698457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DESIGN</a:t>
            </a:r>
          </a:p>
        </p:txBody>
      </p:sp>
      <p:sp>
        <p:nvSpPr>
          <p:cNvPr id="3" name="Content Placeholder 2"/>
          <p:cNvSpPr>
            <a:spLocks noGrp="1"/>
          </p:cNvSpPr>
          <p:nvPr>
            <p:ph idx="1"/>
          </p:nvPr>
        </p:nvSpPr>
        <p:spPr>
          <a:xfrm>
            <a:off x="1097280" y="1316052"/>
            <a:ext cx="10300062" cy="5378662"/>
          </a:xfrm>
        </p:spPr>
        <p:txBody>
          <a:bodyPr>
            <a:normAutofit/>
          </a:bodyPr>
          <a:lstStyle/>
          <a:p>
            <a:pPr marL="457200" indent="-457200">
              <a:spcAft>
                <a:spcPts val="1000"/>
              </a:spcAft>
              <a:buClr>
                <a:srgbClr val="006600"/>
              </a:buClr>
              <a:buFont typeface="Wingdings" panose="05000000000000000000" pitchFamily="2" charset="2"/>
              <a:buChar char="§"/>
            </a:pPr>
            <a:r>
              <a:rPr lang="en-US" sz="2600" dirty="0"/>
              <a:t>Attempted to draw conclusions about two populations using samples drawn from two specific populations using quantitative research methodologies </a:t>
            </a:r>
            <a:r>
              <a:rPr lang="en-US" sz="2200" dirty="0"/>
              <a:t>(Gall, Borg, &amp; Gall, 1996)</a:t>
            </a:r>
            <a:r>
              <a:rPr lang="en-US" sz="2600" dirty="0"/>
              <a:t>.</a:t>
            </a:r>
          </a:p>
          <a:p>
            <a:pPr marL="457200" indent="-457200">
              <a:spcAft>
                <a:spcPts val="1000"/>
              </a:spcAft>
              <a:buClr>
                <a:srgbClr val="006600"/>
              </a:buClr>
              <a:buFont typeface="Wingdings" panose="05000000000000000000" pitchFamily="2" charset="2"/>
              <a:buChar char="§"/>
            </a:pPr>
            <a:r>
              <a:rPr lang="en-US" sz="2600" dirty="0"/>
              <a:t>Independent samples </a:t>
            </a:r>
            <a:r>
              <a:rPr lang="en-US" sz="2600" i="1" dirty="0"/>
              <a:t>t</a:t>
            </a:r>
            <a:r>
              <a:rPr lang="en-US" sz="2600" dirty="0"/>
              <a:t>-test:  testing the differences in perceptions.</a:t>
            </a:r>
          </a:p>
          <a:p>
            <a:pPr marL="457200" indent="-457200">
              <a:spcAft>
                <a:spcPts val="1000"/>
              </a:spcAft>
              <a:buClr>
                <a:srgbClr val="006600"/>
              </a:buClr>
              <a:buFont typeface="Wingdings" panose="05000000000000000000" pitchFamily="2" charset="2"/>
              <a:buChar char="§"/>
            </a:pPr>
            <a:r>
              <a:rPr lang="en-US" sz="2600" dirty="0">
                <a:ea typeface="Calibri"/>
                <a:cs typeface="Times New Roman"/>
              </a:rPr>
              <a:t>Correlational analysis: testing the relationship between paralegal instructors’ perceptions | paralegal students’ perceptions and demographics.</a:t>
            </a:r>
          </a:p>
          <a:p>
            <a:pPr marL="457200" indent="-457200">
              <a:spcAft>
                <a:spcPts val="1000"/>
              </a:spcAft>
              <a:buClr>
                <a:srgbClr val="006600"/>
              </a:buClr>
              <a:buFont typeface="Wingdings" panose="05000000000000000000" pitchFamily="2" charset="2"/>
              <a:buChar char="§"/>
            </a:pPr>
            <a:r>
              <a:rPr lang="en-US" sz="2600" dirty="0">
                <a:ea typeface="Calibri"/>
                <a:cs typeface="Times New Roman"/>
              </a:rPr>
              <a:t>Descriptive statistics.</a:t>
            </a:r>
            <a:endParaRPr lang="en-US" sz="3700"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33-34</a:t>
            </a:r>
          </a:p>
        </p:txBody>
      </p:sp>
    </p:spTree>
    <p:extLst>
      <p:ext uri="{BB962C8B-B14F-4D97-AF65-F5344CB8AC3E}">
        <p14:creationId xmlns:p14="http://schemas.microsoft.com/office/powerpoint/2010/main" val="2780686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OF FINDINGS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49-50</a:t>
            </a:r>
          </a:p>
        </p:txBody>
      </p:sp>
      <p:pic>
        <p:nvPicPr>
          <p:cNvPr id="7" name="Picture 6">
            <a:extLst>
              <a:ext uri="{FF2B5EF4-FFF2-40B4-BE49-F238E27FC236}">
                <a16:creationId xmlns="" xmlns:a16="http://schemas.microsoft.com/office/drawing/2014/main" id="{734E1126-2C6E-4244-B4BA-2E6600BC941B}"/>
              </a:ext>
            </a:extLst>
          </p:cNvPr>
          <p:cNvPicPr>
            <a:picLocks noChangeAspect="1"/>
          </p:cNvPicPr>
          <p:nvPr/>
        </p:nvPicPr>
        <p:blipFill>
          <a:blip r:embed="rId2"/>
          <a:stretch>
            <a:fillRect/>
          </a:stretch>
        </p:blipFill>
        <p:spPr>
          <a:xfrm>
            <a:off x="337202" y="2620670"/>
            <a:ext cx="5876776" cy="2347333"/>
          </a:xfrm>
          <a:prstGeom prst="rect">
            <a:avLst/>
          </a:prstGeom>
        </p:spPr>
      </p:pic>
      <p:pic>
        <p:nvPicPr>
          <p:cNvPr id="8" name="Picture 7">
            <a:extLst>
              <a:ext uri="{FF2B5EF4-FFF2-40B4-BE49-F238E27FC236}">
                <a16:creationId xmlns="" xmlns:a16="http://schemas.microsoft.com/office/drawing/2014/main" id="{AA62ACEE-34FF-442B-9082-B611BFB86095}"/>
              </a:ext>
            </a:extLst>
          </p:cNvPr>
          <p:cNvPicPr>
            <a:picLocks noChangeAspect="1"/>
          </p:cNvPicPr>
          <p:nvPr/>
        </p:nvPicPr>
        <p:blipFill>
          <a:blip r:embed="rId3"/>
          <a:stretch>
            <a:fillRect/>
          </a:stretch>
        </p:blipFill>
        <p:spPr>
          <a:xfrm>
            <a:off x="6162699" y="2639993"/>
            <a:ext cx="5686549" cy="2291594"/>
          </a:xfrm>
          <a:prstGeom prst="rect">
            <a:avLst/>
          </a:prstGeom>
        </p:spPr>
      </p:pic>
      <p:sp>
        <p:nvSpPr>
          <p:cNvPr id="11" name="Content Placeholder 2">
            <a:extLst>
              <a:ext uri="{FF2B5EF4-FFF2-40B4-BE49-F238E27FC236}">
                <a16:creationId xmlns="" xmlns:a16="http://schemas.microsoft.com/office/drawing/2014/main" id="{59491858-E05E-4656-B415-A59C0026F17D}"/>
              </a:ext>
            </a:extLst>
          </p:cNvPr>
          <p:cNvSpPr>
            <a:spLocks noGrp="1"/>
          </p:cNvSpPr>
          <p:nvPr>
            <p:ph idx="1"/>
          </p:nvPr>
        </p:nvSpPr>
        <p:spPr>
          <a:xfrm>
            <a:off x="1097280" y="1316052"/>
            <a:ext cx="10300062" cy="2179178"/>
          </a:xfrm>
        </p:spPr>
        <p:txBody>
          <a:bodyPr>
            <a:normAutofit/>
          </a:bodyPr>
          <a:lstStyle/>
          <a:p>
            <a:pPr marL="457200" indent="-457200">
              <a:spcAft>
                <a:spcPts val="1000"/>
              </a:spcAft>
              <a:buClr>
                <a:srgbClr val="006600"/>
              </a:buClr>
              <a:buFont typeface="Wingdings" panose="05000000000000000000" pitchFamily="2" charset="2"/>
              <a:buChar char="§"/>
            </a:pPr>
            <a:r>
              <a:rPr lang="en-US" sz="2600" dirty="0"/>
              <a:t>The results indicated that overall, paralegal students and paralegal instructors positively perceived synchronous and asynchronous online paralegal course effectiveness.</a:t>
            </a:r>
            <a:endParaRPr lang="en-US" sz="3700" dirty="0"/>
          </a:p>
        </p:txBody>
      </p:sp>
    </p:spTree>
    <p:extLst>
      <p:ext uri="{BB962C8B-B14F-4D97-AF65-F5344CB8AC3E}">
        <p14:creationId xmlns:p14="http://schemas.microsoft.com/office/powerpoint/2010/main" val="310907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OF FINDINGS &amp; DISCUSSION</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 54</a:t>
            </a:r>
          </a:p>
        </p:txBody>
      </p:sp>
      <p:pic>
        <p:nvPicPr>
          <p:cNvPr id="5" name="Picture 4">
            <a:extLst>
              <a:ext uri="{FF2B5EF4-FFF2-40B4-BE49-F238E27FC236}">
                <a16:creationId xmlns="" xmlns:a16="http://schemas.microsoft.com/office/drawing/2014/main" id="{4AEB3268-F2FF-4819-850A-F6361AEAEFA5}"/>
              </a:ext>
            </a:extLst>
          </p:cNvPr>
          <p:cNvPicPr>
            <a:picLocks noChangeAspect="1"/>
          </p:cNvPicPr>
          <p:nvPr/>
        </p:nvPicPr>
        <p:blipFill>
          <a:blip r:embed="rId2"/>
          <a:stretch>
            <a:fillRect/>
          </a:stretch>
        </p:blipFill>
        <p:spPr>
          <a:xfrm>
            <a:off x="1787625" y="1506286"/>
            <a:ext cx="8376966" cy="3048622"/>
          </a:xfrm>
          <a:prstGeom prst="rect">
            <a:avLst/>
          </a:prstGeom>
        </p:spPr>
      </p:pic>
    </p:spTree>
    <p:extLst>
      <p:ext uri="{BB962C8B-B14F-4D97-AF65-F5344CB8AC3E}">
        <p14:creationId xmlns:p14="http://schemas.microsoft.com/office/powerpoint/2010/main" val="3119489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OF FINDINGS</a:t>
            </a:r>
          </a:p>
        </p:txBody>
      </p:sp>
      <p:sp>
        <p:nvSpPr>
          <p:cNvPr id="3" name="Content Placeholder 2"/>
          <p:cNvSpPr>
            <a:spLocks noGrp="1"/>
          </p:cNvSpPr>
          <p:nvPr>
            <p:ph idx="1"/>
          </p:nvPr>
        </p:nvSpPr>
        <p:spPr/>
        <p:txBody>
          <a:bodyPr>
            <a:normAutofit fontScale="62500" lnSpcReduction="20000"/>
          </a:bodyPr>
          <a:lstStyle/>
          <a:p>
            <a:pPr marL="461963" indent="-461963">
              <a:buNone/>
              <a:tabLst>
                <a:tab pos="457200" algn="l"/>
              </a:tabLst>
            </a:pPr>
            <a:r>
              <a:rPr lang="en-US" sz="2800" b="1" dirty="0"/>
              <a:t>R</a:t>
            </a:r>
            <a:r>
              <a:rPr lang="en-US" sz="2800" b="1" baseline="-25000" dirty="0"/>
              <a:t>1</a:t>
            </a:r>
            <a:r>
              <a:rPr lang="en-US" sz="2800" b="1" dirty="0"/>
              <a:t>:		</a:t>
            </a:r>
            <a:r>
              <a:rPr lang="en-US" sz="2800" b="1" dirty="0">
                <a:solidFill>
                  <a:schemeClr val="tx1"/>
                </a:solidFill>
              </a:rPr>
              <a:t>Were there significant differences between paralegal students’ perceptions and paralegal instructors’ perceptions of synchronous online paralegal course effectiveness?</a:t>
            </a:r>
          </a:p>
          <a:p>
            <a:pPr marL="461963" indent="-461963">
              <a:buNone/>
              <a:tabLst>
                <a:tab pos="457200" algn="l"/>
              </a:tabLst>
            </a:pPr>
            <a:r>
              <a:rPr lang="en-US" sz="2800" b="1" dirty="0">
                <a:solidFill>
                  <a:schemeClr val="bg2">
                    <a:lumMod val="50000"/>
                  </a:schemeClr>
                </a:solidFill>
              </a:rPr>
              <a:t>		</a:t>
            </a:r>
            <a:r>
              <a:rPr lang="en-US" sz="2800" b="1" i="1" dirty="0"/>
              <a:t>Results</a:t>
            </a:r>
            <a:r>
              <a:rPr lang="en-US" sz="2800" b="1" dirty="0"/>
              <a:t>:  </a:t>
            </a:r>
            <a:r>
              <a:rPr lang="en-US" sz="2800" b="1" dirty="0">
                <a:solidFill>
                  <a:schemeClr val="bg2">
                    <a:lumMod val="50000"/>
                  </a:schemeClr>
                </a:solidFill>
              </a:rPr>
              <a:t>Paralegal instructors</a:t>
            </a:r>
            <a:r>
              <a:rPr lang="en-US" sz="2800" dirty="0"/>
              <a:t> reported higher perceptions of online course instructional design and course content in </a:t>
            </a:r>
            <a:r>
              <a:rPr lang="en-US" sz="2800" b="1" dirty="0">
                <a:solidFill>
                  <a:schemeClr val="accent2">
                    <a:lumMod val="60000"/>
                    <a:lumOff val="40000"/>
                  </a:schemeClr>
                </a:solidFill>
              </a:rPr>
              <a:t>synchronous</a:t>
            </a:r>
            <a:r>
              <a:rPr lang="en-US" sz="2800" dirty="0"/>
              <a:t> online courses than </a:t>
            </a:r>
            <a:r>
              <a:rPr lang="en-US" sz="2800" b="1" dirty="0">
                <a:solidFill>
                  <a:schemeClr val="bg2">
                    <a:lumMod val="50000"/>
                  </a:schemeClr>
                </a:solidFill>
              </a:rPr>
              <a:t>paralegal students</a:t>
            </a:r>
            <a:r>
              <a:rPr lang="en-US" sz="2800" dirty="0"/>
              <a:t>.</a:t>
            </a:r>
          </a:p>
          <a:p>
            <a:pPr marL="461963" indent="-461963">
              <a:buNone/>
              <a:tabLst>
                <a:tab pos="457200" algn="l"/>
              </a:tabLst>
            </a:pPr>
            <a:r>
              <a:rPr lang="en-US" sz="2800" b="1" dirty="0"/>
              <a:t>R</a:t>
            </a:r>
            <a:r>
              <a:rPr lang="en-US" sz="2800" b="1" baseline="-25000" dirty="0"/>
              <a:t>2</a:t>
            </a:r>
            <a:r>
              <a:rPr lang="en-US" sz="2800" b="1" dirty="0"/>
              <a:t>:		</a:t>
            </a:r>
            <a:r>
              <a:rPr lang="en-US" sz="2800" b="1" dirty="0">
                <a:solidFill>
                  <a:schemeClr val="tx1"/>
                </a:solidFill>
              </a:rPr>
              <a:t>Were there significant differences between paralegal students’ perceptions and paralegal instructors’ perceptions of asynchronous online paralegal course effectiveness?</a:t>
            </a:r>
          </a:p>
          <a:p>
            <a:pPr marL="461963" indent="-461963">
              <a:buNone/>
              <a:tabLst>
                <a:tab pos="457200" algn="l"/>
              </a:tabLst>
            </a:pPr>
            <a:r>
              <a:rPr lang="en-US" sz="2800" b="1" dirty="0">
                <a:solidFill>
                  <a:schemeClr val="bg2">
                    <a:lumMod val="50000"/>
                  </a:schemeClr>
                </a:solidFill>
              </a:rPr>
              <a:t>		</a:t>
            </a:r>
            <a:r>
              <a:rPr lang="en-US" sz="2800" b="1" i="1" dirty="0"/>
              <a:t>Results</a:t>
            </a:r>
            <a:r>
              <a:rPr lang="en-US" sz="2800" b="1" dirty="0"/>
              <a:t>: </a:t>
            </a:r>
            <a:r>
              <a:rPr lang="en-US" sz="2800" b="1" dirty="0">
                <a:solidFill>
                  <a:schemeClr val="bg2">
                    <a:lumMod val="50000"/>
                  </a:schemeClr>
                </a:solidFill>
              </a:rPr>
              <a:t>Paralegal instructors</a:t>
            </a:r>
            <a:r>
              <a:rPr lang="en-US" sz="2800" dirty="0"/>
              <a:t> reported higher perceptions of effectiveness of </a:t>
            </a:r>
            <a:r>
              <a:rPr lang="en-US" sz="2800" i="1" dirty="0"/>
              <a:t>technical assistance</a:t>
            </a:r>
            <a:r>
              <a:rPr lang="en-US" sz="2800" dirty="0"/>
              <a:t>, </a:t>
            </a:r>
            <a:r>
              <a:rPr lang="en-US" sz="2800" i="1" dirty="0"/>
              <a:t>communication</a:t>
            </a:r>
            <a:r>
              <a:rPr lang="en-US" sz="2800" dirty="0"/>
              <a:t>, and </a:t>
            </a:r>
            <a:r>
              <a:rPr lang="en-US" sz="2800" i="1" dirty="0"/>
              <a:t>course content </a:t>
            </a:r>
            <a:r>
              <a:rPr lang="en-US" sz="2800" dirty="0"/>
              <a:t>in </a:t>
            </a:r>
            <a:r>
              <a:rPr lang="en-US" sz="2800" b="1" dirty="0">
                <a:solidFill>
                  <a:schemeClr val="accent2">
                    <a:lumMod val="60000"/>
                    <a:lumOff val="40000"/>
                  </a:schemeClr>
                </a:solidFill>
              </a:rPr>
              <a:t>asynchronous</a:t>
            </a:r>
            <a:r>
              <a:rPr lang="en-US" sz="2800" dirty="0"/>
              <a:t> online courses. </a:t>
            </a:r>
            <a:r>
              <a:rPr lang="en-US" sz="2800" b="1" dirty="0">
                <a:solidFill>
                  <a:schemeClr val="bg2">
                    <a:lumMod val="50000"/>
                  </a:schemeClr>
                </a:solidFill>
              </a:rPr>
              <a:t>Paralegal students </a:t>
            </a:r>
            <a:r>
              <a:rPr lang="en-US" sz="2800" dirty="0"/>
              <a:t>reported higher perceptions of </a:t>
            </a:r>
            <a:r>
              <a:rPr lang="en-US" sz="2800" i="1" dirty="0"/>
              <a:t>universal design</a:t>
            </a:r>
            <a:r>
              <a:rPr lang="en-US" sz="2800" dirty="0"/>
              <a:t>.</a:t>
            </a:r>
          </a:p>
          <a:p>
            <a:pPr marL="461963" indent="-461963">
              <a:buNone/>
              <a:tabLst>
                <a:tab pos="457200" algn="l"/>
              </a:tabLst>
            </a:pPr>
            <a:r>
              <a:rPr lang="en-US" sz="2800" b="1" dirty="0"/>
              <a:t>R</a:t>
            </a:r>
            <a:r>
              <a:rPr lang="en-US" sz="2800" b="1" baseline="-25000" dirty="0"/>
              <a:t>3</a:t>
            </a:r>
            <a:r>
              <a:rPr lang="en-US" sz="2800" b="1" dirty="0"/>
              <a:t>:	</a:t>
            </a:r>
            <a:r>
              <a:rPr lang="en-US" sz="2800" b="1" dirty="0">
                <a:solidFill>
                  <a:schemeClr val="tx1"/>
                </a:solidFill>
              </a:rPr>
              <a:t>	Were there significant differences in paralegal students’ perceptions course effectiveness between synchronous online paralegal courses and asynchronous online paralegal courses?</a:t>
            </a:r>
          </a:p>
          <a:p>
            <a:pPr marL="461963" indent="-461963">
              <a:buNone/>
              <a:tabLst>
                <a:tab pos="457200" algn="l"/>
              </a:tabLst>
            </a:pPr>
            <a:r>
              <a:rPr lang="en-US" sz="2800" b="1" dirty="0"/>
              <a:t>	</a:t>
            </a:r>
            <a:r>
              <a:rPr lang="en-US" sz="2800" b="1" i="1" dirty="0"/>
              <a:t>Results</a:t>
            </a:r>
            <a:r>
              <a:rPr lang="en-US" sz="2800" b="1" dirty="0"/>
              <a:t>: </a:t>
            </a:r>
            <a:r>
              <a:rPr lang="en-US" sz="2800" dirty="0">
                <a:solidFill>
                  <a:schemeClr val="tx1"/>
                </a:solidFill>
              </a:rPr>
              <a:t>No statistically significant differences.</a:t>
            </a:r>
          </a:p>
          <a:p>
            <a:pPr marL="461963" indent="-461963">
              <a:buNone/>
              <a:tabLst>
                <a:tab pos="457200" algn="l"/>
              </a:tabLst>
            </a:pPr>
            <a:r>
              <a:rPr lang="en-US" sz="2800" b="1" dirty="0"/>
              <a:t>R</a:t>
            </a:r>
            <a:r>
              <a:rPr lang="en-US" sz="2800" b="1" baseline="-25000" dirty="0"/>
              <a:t>4</a:t>
            </a:r>
            <a:r>
              <a:rPr lang="en-US" sz="2800" b="1" dirty="0"/>
              <a:t>:		</a:t>
            </a:r>
            <a:r>
              <a:rPr lang="en-US" sz="2800" b="1" dirty="0">
                <a:solidFill>
                  <a:schemeClr val="tx1"/>
                </a:solidFill>
              </a:rPr>
              <a:t>Were there significant differences in paralegal instructors’ perceptions course effectiveness between synchronous online paralegal courses and asynchronous online paralegal courses?</a:t>
            </a:r>
          </a:p>
          <a:p>
            <a:pPr marL="461963" indent="-461963">
              <a:buNone/>
              <a:tabLst>
                <a:tab pos="457200" algn="l"/>
              </a:tabLst>
            </a:pPr>
            <a:r>
              <a:rPr lang="en-US" sz="2800" b="1" dirty="0">
                <a:solidFill>
                  <a:schemeClr val="bg2">
                    <a:lumMod val="50000"/>
                  </a:schemeClr>
                </a:solidFill>
              </a:rPr>
              <a:t>	</a:t>
            </a:r>
            <a:r>
              <a:rPr lang="en-US" sz="2800" b="1" i="1" dirty="0"/>
              <a:t>Results</a:t>
            </a:r>
            <a:r>
              <a:rPr lang="en-US" sz="2800" b="1" dirty="0"/>
              <a:t>: </a:t>
            </a:r>
            <a:r>
              <a:rPr lang="en-US" sz="2800" b="1" dirty="0">
                <a:solidFill>
                  <a:schemeClr val="bg2">
                    <a:lumMod val="50000"/>
                  </a:schemeClr>
                </a:solidFill>
              </a:rPr>
              <a:t>Paralegal instructors</a:t>
            </a:r>
            <a:r>
              <a:rPr lang="en-US" sz="2800" dirty="0"/>
              <a:t> reporter higher perceptions of effectiveness of </a:t>
            </a:r>
            <a:r>
              <a:rPr lang="en-US" sz="2800" i="1" dirty="0"/>
              <a:t>universal design</a:t>
            </a:r>
            <a:r>
              <a:rPr lang="en-US" sz="2800" dirty="0"/>
              <a:t>, </a:t>
            </a:r>
            <a:r>
              <a:rPr lang="en-US" sz="2800" i="1" dirty="0"/>
              <a:t>online instructional design</a:t>
            </a:r>
            <a:r>
              <a:rPr lang="en-US" sz="2800" dirty="0"/>
              <a:t>, and </a:t>
            </a:r>
            <a:r>
              <a:rPr lang="en-US" sz="2800" i="1" dirty="0"/>
              <a:t>course content </a:t>
            </a:r>
            <a:r>
              <a:rPr lang="en-US" sz="2800" dirty="0"/>
              <a:t>in </a:t>
            </a:r>
            <a:r>
              <a:rPr lang="en-US" sz="2800" b="1" dirty="0">
                <a:solidFill>
                  <a:schemeClr val="accent2">
                    <a:lumMod val="60000"/>
                    <a:lumOff val="40000"/>
                  </a:schemeClr>
                </a:solidFill>
              </a:rPr>
              <a:t>synchronous</a:t>
            </a:r>
            <a:r>
              <a:rPr lang="en-US" sz="2800" dirty="0"/>
              <a:t> courses than </a:t>
            </a:r>
            <a:r>
              <a:rPr lang="en-US" sz="2800" b="1" dirty="0">
                <a:solidFill>
                  <a:schemeClr val="accent2">
                    <a:lumMod val="60000"/>
                    <a:lumOff val="40000"/>
                  </a:schemeClr>
                </a:solidFill>
              </a:rPr>
              <a:t>asynchronous</a:t>
            </a:r>
            <a:r>
              <a:rPr lang="en-US" sz="2800" dirty="0"/>
              <a:t> courses.</a:t>
            </a:r>
          </a:p>
          <a:p>
            <a:pPr marL="461963" indent="-461963">
              <a:buNone/>
              <a:tabLst>
                <a:tab pos="457200" algn="l"/>
              </a:tabLst>
            </a:pPr>
            <a:endParaRPr lang="en-US" sz="2800" dirty="0"/>
          </a:p>
        </p:txBody>
      </p:sp>
      <p:sp>
        <p:nvSpPr>
          <p:cNvPr id="4" name="TextBox 3"/>
          <p:cNvSpPr txBox="1"/>
          <p:nvPr/>
        </p:nvSpPr>
        <p:spPr>
          <a:xfrm>
            <a:off x="10818976" y="6019800"/>
            <a:ext cx="1209738" cy="369332"/>
          </a:xfrm>
          <a:prstGeom prst="rect">
            <a:avLst/>
          </a:prstGeom>
          <a:noFill/>
        </p:spPr>
        <p:txBody>
          <a:bodyPr wrap="square" rtlCol="0">
            <a:spAutoFit/>
          </a:bodyPr>
          <a:lstStyle/>
          <a:p>
            <a:pPr algn="r"/>
            <a:r>
              <a:rPr lang="en-US" dirty="0"/>
              <a:t>pp. 55-61</a:t>
            </a:r>
          </a:p>
        </p:txBody>
      </p:sp>
    </p:spTree>
    <p:extLst>
      <p:ext uri="{BB962C8B-B14F-4D97-AF65-F5344CB8AC3E}">
        <p14:creationId xmlns:p14="http://schemas.microsoft.com/office/powerpoint/2010/main" val="2912630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OF FINDINGS</a:t>
            </a:r>
            <a:r>
              <a:rPr lang="en-US" sz="3000" i="1" dirty="0">
                <a:solidFill>
                  <a:srgbClr val="000000">
                    <a:lumMod val="75000"/>
                    <a:lumOff val="25000"/>
                  </a:srgbClr>
                </a:solidFill>
              </a:rPr>
              <a:t> (cont.)</a:t>
            </a:r>
            <a:r>
              <a:rPr lang="en-US" b="1" dirty="0">
                <a:solidFill>
                  <a:srgbClr val="000000">
                    <a:lumMod val="75000"/>
                    <a:lumOff val="25000"/>
                  </a:srgbClr>
                </a:solidFill>
              </a:rPr>
              <a:t> </a:t>
            </a:r>
            <a:endParaRPr lang="en-US" b="1" dirty="0"/>
          </a:p>
        </p:txBody>
      </p:sp>
      <p:sp>
        <p:nvSpPr>
          <p:cNvPr id="3" name="Content Placeholder 2"/>
          <p:cNvSpPr>
            <a:spLocks noGrp="1"/>
          </p:cNvSpPr>
          <p:nvPr>
            <p:ph idx="1"/>
          </p:nvPr>
        </p:nvSpPr>
        <p:spPr/>
        <p:txBody>
          <a:bodyPr>
            <a:normAutofit fontScale="25000" lnSpcReduction="20000"/>
          </a:bodyPr>
          <a:lstStyle/>
          <a:p>
            <a:pPr marL="461963" indent="-461963">
              <a:buNone/>
              <a:tabLst>
                <a:tab pos="457200" algn="l"/>
              </a:tabLst>
            </a:pPr>
            <a:r>
              <a:rPr lang="en-US" sz="6400" b="1" dirty="0">
                <a:solidFill>
                  <a:schemeClr val="tx1"/>
                </a:solidFill>
              </a:rPr>
              <a:t>R</a:t>
            </a:r>
            <a:r>
              <a:rPr lang="en-US" sz="6400" b="1" baseline="-25000" dirty="0">
                <a:solidFill>
                  <a:schemeClr val="tx1"/>
                </a:solidFill>
              </a:rPr>
              <a:t>5</a:t>
            </a:r>
            <a:r>
              <a:rPr lang="en-US" sz="6400" b="1" dirty="0">
                <a:solidFill>
                  <a:schemeClr val="tx1"/>
                </a:solidFill>
              </a:rPr>
              <a:t>:		Were there significant relationships between paralegal students’ perceptions of synchronous online paralegal course effectiveness subscales and students’ demographic characteristics?</a:t>
            </a:r>
          </a:p>
          <a:p>
            <a:pPr marL="461963" indent="-461963">
              <a:buNone/>
              <a:tabLst>
                <a:tab pos="457200" algn="l"/>
              </a:tabLst>
            </a:pPr>
            <a:r>
              <a:rPr lang="en-US" sz="6400" dirty="0"/>
              <a:t>		</a:t>
            </a:r>
            <a:r>
              <a:rPr lang="en-US" sz="6400" b="1" i="1" dirty="0"/>
              <a:t>Results</a:t>
            </a:r>
            <a:r>
              <a:rPr lang="en-US" sz="6400" b="1" dirty="0"/>
              <a:t>:  </a:t>
            </a:r>
            <a:r>
              <a:rPr lang="en-US" sz="6400" dirty="0"/>
              <a:t>Strong, negative relationships between </a:t>
            </a:r>
            <a:r>
              <a:rPr lang="en-US" sz="6400" b="1" dirty="0">
                <a:solidFill>
                  <a:schemeClr val="bg2">
                    <a:lumMod val="50000"/>
                  </a:schemeClr>
                </a:solidFill>
              </a:rPr>
              <a:t>paralegal students’</a:t>
            </a:r>
            <a:r>
              <a:rPr lang="en-US" sz="6400" dirty="0"/>
              <a:t> age and </a:t>
            </a:r>
            <a:r>
              <a:rPr lang="en-US" sz="6400" b="1" dirty="0">
                <a:solidFill>
                  <a:schemeClr val="bg2">
                    <a:lumMod val="50000"/>
                  </a:schemeClr>
                </a:solidFill>
              </a:rPr>
              <a:t>paralegal students’</a:t>
            </a:r>
            <a:r>
              <a:rPr lang="en-US" sz="6400" dirty="0"/>
              <a:t> perceptions of effective </a:t>
            </a:r>
            <a:r>
              <a:rPr lang="en-US" sz="6400" b="1" dirty="0">
                <a:solidFill>
                  <a:schemeClr val="accent2">
                    <a:lumMod val="60000"/>
                    <a:lumOff val="40000"/>
                  </a:schemeClr>
                </a:solidFill>
              </a:rPr>
              <a:t>synchronous </a:t>
            </a:r>
            <a:r>
              <a:rPr lang="en-US" sz="6400" dirty="0"/>
              <a:t>paralegal course </a:t>
            </a:r>
            <a:r>
              <a:rPr lang="en-US" sz="6400" i="1" dirty="0"/>
              <a:t>user interface, navigation, universal design, and online instructional design</a:t>
            </a:r>
            <a:r>
              <a:rPr lang="en-US" sz="6400" dirty="0"/>
              <a:t>.</a:t>
            </a:r>
          </a:p>
          <a:p>
            <a:pPr marL="461963" indent="-461963">
              <a:buNone/>
              <a:tabLst>
                <a:tab pos="457200" algn="l"/>
              </a:tabLst>
            </a:pPr>
            <a:r>
              <a:rPr lang="en-US" sz="6400" b="1" dirty="0">
                <a:solidFill>
                  <a:schemeClr val="tx1"/>
                </a:solidFill>
              </a:rPr>
              <a:t>R</a:t>
            </a:r>
            <a:r>
              <a:rPr lang="en-US" sz="6400" b="1" baseline="-25000" dirty="0">
                <a:solidFill>
                  <a:schemeClr val="tx1"/>
                </a:solidFill>
              </a:rPr>
              <a:t>6</a:t>
            </a:r>
            <a:r>
              <a:rPr lang="en-US" sz="6400" b="1" dirty="0">
                <a:solidFill>
                  <a:schemeClr val="tx1"/>
                </a:solidFill>
              </a:rPr>
              <a:t>:		Were there significant relationships between paralegal students’ perceptions of asynchronous online paralegal course effectiveness subscales and students’ demographic characteristics?</a:t>
            </a:r>
          </a:p>
          <a:p>
            <a:pPr marL="461963" indent="-461963">
              <a:buNone/>
              <a:tabLst>
                <a:tab pos="457200" algn="l"/>
              </a:tabLst>
            </a:pPr>
            <a:r>
              <a:rPr lang="en-US" sz="6400" b="1" dirty="0"/>
              <a:t>	</a:t>
            </a:r>
            <a:r>
              <a:rPr lang="en-US" sz="6400" b="1" i="1" dirty="0"/>
              <a:t>Results</a:t>
            </a:r>
            <a:r>
              <a:rPr lang="en-US" sz="6400" dirty="0"/>
              <a:t>:  No statistically significant relationships.</a:t>
            </a:r>
            <a:endParaRPr lang="en-US" sz="6400" b="1" dirty="0">
              <a:solidFill>
                <a:schemeClr val="tx1"/>
              </a:solidFill>
            </a:endParaRPr>
          </a:p>
          <a:p>
            <a:pPr marL="461963" indent="-461963">
              <a:buNone/>
              <a:tabLst>
                <a:tab pos="457200" algn="l"/>
              </a:tabLst>
            </a:pPr>
            <a:r>
              <a:rPr lang="en-US" sz="6400" b="1" dirty="0">
                <a:solidFill>
                  <a:schemeClr val="tx1"/>
                </a:solidFill>
              </a:rPr>
              <a:t>R</a:t>
            </a:r>
            <a:r>
              <a:rPr lang="en-US" sz="6400" b="1" baseline="-25000" dirty="0">
                <a:solidFill>
                  <a:schemeClr val="tx1"/>
                </a:solidFill>
              </a:rPr>
              <a:t>7</a:t>
            </a:r>
            <a:r>
              <a:rPr lang="en-US" sz="6400" b="1" dirty="0">
                <a:solidFill>
                  <a:schemeClr val="tx1"/>
                </a:solidFill>
              </a:rPr>
              <a:t>:		Were there significant relationships between paralegal instructors’ perceptions of synchronous online paralegal course effectiveness subscales and instructors’ demographic characteristics?</a:t>
            </a:r>
            <a:endParaRPr lang="en-US" sz="6400" b="1" dirty="0"/>
          </a:p>
          <a:p>
            <a:pPr marL="461963" indent="-461963">
              <a:buNone/>
              <a:tabLst>
                <a:tab pos="457200" algn="l"/>
              </a:tabLst>
            </a:pPr>
            <a:r>
              <a:rPr lang="en-US" sz="6400" b="1" dirty="0"/>
              <a:t>	</a:t>
            </a:r>
            <a:r>
              <a:rPr lang="en-US" sz="6400" b="1" i="1" dirty="0"/>
              <a:t>Results</a:t>
            </a:r>
            <a:r>
              <a:rPr lang="en-US" sz="6400" dirty="0"/>
              <a:t>:  Strong, negative relationship between </a:t>
            </a:r>
            <a:r>
              <a:rPr lang="en-US" sz="6400" b="1" dirty="0">
                <a:solidFill>
                  <a:schemeClr val="bg2">
                    <a:lumMod val="50000"/>
                  </a:schemeClr>
                </a:solidFill>
              </a:rPr>
              <a:t>paralegal instructors’</a:t>
            </a:r>
            <a:r>
              <a:rPr lang="en-US" sz="6400" dirty="0"/>
              <a:t> age and </a:t>
            </a:r>
            <a:r>
              <a:rPr lang="en-US" sz="6400" b="1" dirty="0">
                <a:solidFill>
                  <a:schemeClr val="accent2">
                    <a:lumMod val="60000"/>
                    <a:lumOff val="40000"/>
                  </a:schemeClr>
                </a:solidFill>
              </a:rPr>
              <a:t>synchronous</a:t>
            </a:r>
            <a:r>
              <a:rPr lang="en-US" sz="6400" dirty="0"/>
              <a:t> online </a:t>
            </a:r>
            <a:r>
              <a:rPr lang="en-US" sz="6400" i="1" dirty="0"/>
              <a:t>course content</a:t>
            </a:r>
            <a:r>
              <a:rPr lang="en-US" sz="6400" dirty="0"/>
              <a:t>;  </a:t>
            </a:r>
          </a:p>
          <a:p>
            <a:pPr marL="461963" indent="-461963">
              <a:buNone/>
              <a:tabLst>
                <a:tab pos="457200" algn="l"/>
              </a:tabLst>
            </a:pPr>
            <a:r>
              <a:rPr lang="en-US" sz="6400" dirty="0"/>
              <a:t>	Strong positive relationship between </a:t>
            </a:r>
            <a:r>
              <a:rPr lang="en-US" sz="6400" b="1" dirty="0">
                <a:solidFill>
                  <a:schemeClr val="bg2">
                    <a:lumMod val="50000"/>
                  </a:schemeClr>
                </a:solidFill>
              </a:rPr>
              <a:t>paralegal instructors’</a:t>
            </a:r>
            <a:r>
              <a:rPr lang="en-US" sz="6400" dirty="0"/>
              <a:t> </a:t>
            </a:r>
            <a:r>
              <a:rPr lang="en-US" sz="6400" i="1" dirty="0"/>
              <a:t>education level </a:t>
            </a:r>
            <a:r>
              <a:rPr lang="en-US" sz="6400" dirty="0"/>
              <a:t>and </a:t>
            </a:r>
            <a:r>
              <a:rPr lang="en-US" sz="6400" b="1" dirty="0">
                <a:solidFill>
                  <a:schemeClr val="accent2">
                    <a:lumMod val="60000"/>
                    <a:lumOff val="40000"/>
                  </a:schemeClr>
                </a:solidFill>
              </a:rPr>
              <a:t>synchronous</a:t>
            </a:r>
            <a:r>
              <a:rPr lang="en-US" sz="6400" dirty="0"/>
              <a:t> online </a:t>
            </a:r>
            <a:r>
              <a:rPr lang="en-US" sz="6400" i="1" dirty="0"/>
              <a:t>course content</a:t>
            </a:r>
            <a:r>
              <a:rPr lang="en-US" sz="6400" dirty="0"/>
              <a:t>; and </a:t>
            </a:r>
          </a:p>
          <a:p>
            <a:pPr marL="461963" indent="-461963">
              <a:buNone/>
              <a:tabLst>
                <a:tab pos="457200" algn="l"/>
              </a:tabLst>
            </a:pPr>
            <a:r>
              <a:rPr lang="en-US" sz="6400" dirty="0"/>
              <a:t>	Strong, positive relationships between the </a:t>
            </a:r>
            <a:r>
              <a:rPr lang="en-US" sz="6400" i="1" dirty="0"/>
              <a:t>number of </a:t>
            </a:r>
            <a:r>
              <a:rPr lang="en-US" sz="6400" b="1" i="1" dirty="0">
                <a:solidFill>
                  <a:schemeClr val="accent2">
                    <a:lumMod val="60000"/>
                    <a:lumOff val="40000"/>
                  </a:schemeClr>
                </a:solidFill>
              </a:rPr>
              <a:t>synchronous</a:t>
            </a:r>
            <a:r>
              <a:rPr lang="en-US" sz="6400" i="1" dirty="0"/>
              <a:t> courses taught </a:t>
            </a:r>
            <a:r>
              <a:rPr lang="en-US" sz="6400" dirty="0"/>
              <a:t>by </a:t>
            </a:r>
            <a:r>
              <a:rPr lang="en-US" sz="6400" b="1" dirty="0">
                <a:solidFill>
                  <a:schemeClr val="bg2">
                    <a:lumMod val="50000"/>
                  </a:schemeClr>
                </a:solidFill>
              </a:rPr>
              <a:t>paralegal instructors’</a:t>
            </a:r>
            <a:r>
              <a:rPr lang="en-US" sz="6400" dirty="0"/>
              <a:t> and their perceptions of effective </a:t>
            </a:r>
            <a:r>
              <a:rPr lang="en-US" sz="6400" b="1" dirty="0">
                <a:solidFill>
                  <a:schemeClr val="accent2">
                    <a:lumMod val="60000"/>
                    <a:lumOff val="40000"/>
                  </a:schemeClr>
                </a:solidFill>
              </a:rPr>
              <a:t>synchronous</a:t>
            </a:r>
            <a:r>
              <a:rPr lang="en-US" sz="6400" dirty="0"/>
              <a:t> online </a:t>
            </a:r>
            <a:r>
              <a:rPr lang="en-US" sz="6400" i="1" dirty="0"/>
              <a:t>user interface, technical assistance, course management (student), and instructional design.</a:t>
            </a:r>
            <a:endParaRPr lang="en-US" sz="6400" dirty="0"/>
          </a:p>
          <a:p>
            <a:pPr marL="461963" indent="-461963">
              <a:buNone/>
              <a:tabLst>
                <a:tab pos="457200" algn="l"/>
              </a:tabLst>
            </a:pPr>
            <a:r>
              <a:rPr lang="en-US" sz="6400" b="1" dirty="0">
                <a:solidFill>
                  <a:schemeClr val="tx1"/>
                </a:solidFill>
              </a:rPr>
              <a:t>R</a:t>
            </a:r>
            <a:r>
              <a:rPr lang="en-US" sz="6400" b="1" baseline="-25000" dirty="0">
                <a:solidFill>
                  <a:schemeClr val="tx1"/>
                </a:solidFill>
              </a:rPr>
              <a:t>8</a:t>
            </a:r>
            <a:r>
              <a:rPr lang="en-US" sz="6400" b="1" dirty="0">
                <a:solidFill>
                  <a:schemeClr val="tx1"/>
                </a:solidFill>
              </a:rPr>
              <a:t>:		Were there significant relationships between paralegal instructors’ perceptions of asynchronous paralegal course effectiveness subscales and instructors’ demographic characteristics?</a:t>
            </a:r>
          </a:p>
          <a:p>
            <a:pPr marL="461963" indent="-461963">
              <a:buNone/>
              <a:tabLst>
                <a:tab pos="457200" algn="l"/>
              </a:tabLst>
            </a:pPr>
            <a:r>
              <a:rPr lang="en-US" sz="6400" b="1" dirty="0">
                <a:solidFill>
                  <a:schemeClr val="tx1"/>
                </a:solidFill>
              </a:rPr>
              <a:t>	</a:t>
            </a:r>
            <a:r>
              <a:rPr lang="en-US" sz="6400" b="1" i="1" dirty="0">
                <a:solidFill>
                  <a:schemeClr val="tx1"/>
                </a:solidFill>
              </a:rPr>
              <a:t>Results</a:t>
            </a:r>
            <a:r>
              <a:rPr lang="en-US" sz="6400" b="1" dirty="0">
                <a:solidFill>
                  <a:schemeClr val="tx1"/>
                </a:solidFill>
              </a:rPr>
              <a:t>:</a:t>
            </a:r>
            <a:r>
              <a:rPr lang="en-US" sz="6400" dirty="0">
                <a:solidFill>
                  <a:schemeClr val="tx1"/>
                </a:solidFill>
              </a:rPr>
              <a:t>  </a:t>
            </a:r>
            <a:r>
              <a:rPr lang="en-US" sz="6400" dirty="0"/>
              <a:t>Negative relationship between </a:t>
            </a:r>
            <a:r>
              <a:rPr lang="en-US" sz="6400" b="1" dirty="0">
                <a:solidFill>
                  <a:schemeClr val="bg2">
                    <a:lumMod val="50000"/>
                  </a:schemeClr>
                </a:solidFill>
              </a:rPr>
              <a:t>paralegal instructors’</a:t>
            </a:r>
            <a:r>
              <a:rPr lang="en-US" sz="6400" dirty="0"/>
              <a:t> age and their perceptions of effective </a:t>
            </a:r>
            <a:r>
              <a:rPr lang="en-US" sz="6400" b="1" dirty="0">
                <a:solidFill>
                  <a:schemeClr val="accent2">
                    <a:lumMod val="60000"/>
                    <a:lumOff val="40000"/>
                  </a:schemeClr>
                </a:solidFill>
              </a:rPr>
              <a:t>asynchronous</a:t>
            </a:r>
            <a:r>
              <a:rPr lang="en-US" sz="6400" dirty="0"/>
              <a:t> online </a:t>
            </a:r>
            <a:r>
              <a:rPr lang="en-US" sz="6400" i="1" dirty="0"/>
              <a:t>getting started</a:t>
            </a:r>
            <a:r>
              <a:rPr lang="en-US" sz="6400" dirty="0"/>
              <a:t>; positive relationship between </a:t>
            </a:r>
            <a:r>
              <a:rPr lang="en-US" sz="6400" b="1" dirty="0">
                <a:solidFill>
                  <a:schemeClr val="bg2">
                    <a:lumMod val="50000"/>
                  </a:schemeClr>
                </a:solidFill>
              </a:rPr>
              <a:t>paralegal instructors’</a:t>
            </a:r>
            <a:r>
              <a:rPr lang="en-US" sz="6400" dirty="0"/>
              <a:t> </a:t>
            </a:r>
            <a:r>
              <a:rPr lang="en-US" sz="6400" i="1" dirty="0"/>
              <a:t>technology skills </a:t>
            </a:r>
            <a:r>
              <a:rPr lang="en-US" sz="6400" dirty="0"/>
              <a:t>and </a:t>
            </a:r>
            <a:r>
              <a:rPr lang="en-US" sz="6400" b="1" dirty="0">
                <a:solidFill>
                  <a:schemeClr val="accent2">
                    <a:lumMod val="60000"/>
                    <a:lumOff val="40000"/>
                  </a:schemeClr>
                </a:solidFill>
              </a:rPr>
              <a:t>asynchronous</a:t>
            </a:r>
            <a:r>
              <a:rPr lang="en-US" sz="6400" dirty="0"/>
              <a:t> </a:t>
            </a:r>
            <a:r>
              <a:rPr lang="en-US" sz="6400" i="1" dirty="0"/>
              <a:t>universal design</a:t>
            </a:r>
            <a:r>
              <a:rPr lang="en-US" sz="6400" dirty="0"/>
              <a:t>.</a:t>
            </a:r>
          </a:p>
          <a:p>
            <a:pPr marL="461963" indent="-461963">
              <a:buNone/>
              <a:tabLst>
                <a:tab pos="457200" algn="l"/>
              </a:tabLst>
            </a:pPr>
            <a:endParaRPr lang="en-US" sz="6400" b="1" dirty="0">
              <a:solidFill>
                <a:schemeClr val="tx1"/>
              </a:solidFill>
            </a:endParaRPr>
          </a:p>
        </p:txBody>
      </p:sp>
      <p:sp>
        <p:nvSpPr>
          <p:cNvPr id="4" name="TextBox 3"/>
          <p:cNvSpPr txBox="1"/>
          <p:nvPr/>
        </p:nvSpPr>
        <p:spPr>
          <a:xfrm>
            <a:off x="10887342" y="6019800"/>
            <a:ext cx="1141372" cy="369332"/>
          </a:xfrm>
          <a:prstGeom prst="rect">
            <a:avLst/>
          </a:prstGeom>
          <a:noFill/>
        </p:spPr>
        <p:txBody>
          <a:bodyPr wrap="square" rtlCol="0">
            <a:spAutoFit/>
          </a:bodyPr>
          <a:lstStyle/>
          <a:p>
            <a:pPr algn="r"/>
            <a:r>
              <a:rPr lang="en-US" dirty="0"/>
              <a:t>pp. 61-68</a:t>
            </a:r>
          </a:p>
        </p:txBody>
      </p:sp>
    </p:spTree>
    <p:extLst>
      <p:ext uri="{BB962C8B-B14F-4D97-AF65-F5344CB8AC3E}">
        <p14:creationId xmlns:p14="http://schemas.microsoft.com/office/powerpoint/2010/main" val="1026358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LIMITATIONS</a:t>
            </a:r>
          </a:p>
        </p:txBody>
      </p:sp>
      <p:sp>
        <p:nvSpPr>
          <p:cNvPr id="3" name="Content Placeholder 2"/>
          <p:cNvSpPr>
            <a:spLocks noGrp="1"/>
          </p:cNvSpPr>
          <p:nvPr>
            <p:ph idx="1"/>
          </p:nvPr>
        </p:nvSpPr>
        <p:spPr>
          <a:xfrm>
            <a:off x="1097280" y="1316052"/>
            <a:ext cx="10300062" cy="5378662"/>
          </a:xfrm>
        </p:spPr>
        <p:txBody>
          <a:bodyPr>
            <a:normAutofit/>
          </a:bodyPr>
          <a:lstStyle/>
          <a:p>
            <a:pPr marL="457200" indent="-457200">
              <a:spcAft>
                <a:spcPts val="1000"/>
              </a:spcAft>
              <a:buClr>
                <a:srgbClr val="006600"/>
              </a:buClr>
              <a:buFont typeface="Wingdings" panose="05000000000000000000" pitchFamily="2" charset="2"/>
              <a:buChar char="§"/>
            </a:pPr>
            <a:r>
              <a:rPr lang="en-US" sz="3700" dirty="0"/>
              <a:t>Generalizability of this study was affected by:  </a:t>
            </a:r>
          </a:p>
          <a:p>
            <a:pPr marL="932688" lvl="2" indent="-457200">
              <a:spcAft>
                <a:spcPts val="1000"/>
              </a:spcAft>
              <a:buFont typeface="Wingdings" panose="05000000000000000000" pitchFamily="2" charset="2"/>
              <a:buChar char="§"/>
            </a:pPr>
            <a:r>
              <a:rPr lang="en-US" sz="3100" dirty="0"/>
              <a:t>Response rate</a:t>
            </a:r>
          </a:p>
          <a:p>
            <a:pPr marL="1298448" lvl="4" indent="-457200">
              <a:spcAft>
                <a:spcPts val="1000"/>
              </a:spcAft>
              <a:buFont typeface="Wingdings" panose="05000000000000000000" pitchFamily="2" charset="2"/>
              <a:buChar char="§"/>
            </a:pPr>
            <a:r>
              <a:rPr lang="en-US" sz="3100" dirty="0"/>
              <a:t>Minimum sample size needed to achieve statistical significance; small sample</a:t>
            </a:r>
          </a:p>
          <a:p>
            <a:pPr marL="932688" lvl="2" indent="-457200">
              <a:spcAft>
                <a:spcPts val="1000"/>
              </a:spcAft>
              <a:buFont typeface="Wingdings" panose="05000000000000000000" pitchFamily="2" charset="2"/>
              <a:buChar char="§"/>
            </a:pPr>
            <a:r>
              <a:rPr lang="en-US" sz="3100" dirty="0"/>
              <a:t>Self-reporting questionnaire; response biases</a:t>
            </a:r>
          </a:p>
          <a:p>
            <a:pPr marL="932688" lvl="2" indent="-457200">
              <a:spcAft>
                <a:spcPts val="1000"/>
              </a:spcAft>
              <a:buFont typeface="Wingdings" panose="05000000000000000000" pitchFamily="2" charset="2"/>
              <a:buChar char="§"/>
            </a:pPr>
            <a:r>
              <a:rPr lang="en-US" sz="3100" dirty="0"/>
              <a:t>Variation of each participant’s definition of the Likert scale, or lack of granularity in those scales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81-82</a:t>
            </a:r>
          </a:p>
        </p:txBody>
      </p:sp>
    </p:spTree>
    <p:extLst>
      <p:ext uri="{BB962C8B-B14F-4D97-AF65-F5344CB8AC3E}">
        <p14:creationId xmlns:p14="http://schemas.microsoft.com/office/powerpoint/2010/main" val="3063367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PRACTICAL APPLICATION</a:t>
            </a:r>
          </a:p>
        </p:txBody>
      </p:sp>
      <p:sp>
        <p:nvSpPr>
          <p:cNvPr id="3" name="Content Placeholder 2"/>
          <p:cNvSpPr>
            <a:spLocks noGrp="1"/>
          </p:cNvSpPr>
          <p:nvPr>
            <p:ph idx="1"/>
          </p:nvPr>
        </p:nvSpPr>
        <p:spPr>
          <a:xfrm>
            <a:off x="1097280" y="1316052"/>
            <a:ext cx="10300062" cy="4930924"/>
          </a:xfrm>
        </p:spPr>
        <p:txBody>
          <a:bodyPr>
            <a:noAutofit/>
          </a:bodyPr>
          <a:lstStyle/>
          <a:p>
            <a:pPr marL="457200" indent="-457200">
              <a:lnSpc>
                <a:spcPct val="100000"/>
              </a:lnSpc>
              <a:spcAft>
                <a:spcPts val="0"/>
              </a:spcAft>
              <a:buClr>
                <a:srgbClr val="006600"/>
              </a:buClr>
              <a:buFont typeface="Wingdings" panose="05000000000000000000" pitchFamily="2" charset="2"/>
              <a:buChar char="§"/>
            </a:pPr>
            <a:r>
              <a:rPr lang="en-US" sz="1700" dirty="0"/>
              <a:t>Paralegal profession should embrace the advances in technology and the results of this study and consider eliminating any requirement for traditional face-to-face paralegal courses:  </a:t>
            </a:r>
            <a:r>
              <a:rPr lang="en-US" sz="1700" i="1" dirty="0"/>
              <a:t>allowing synchronous online courses to serve as valid, acceptable alternative</a:t>
            </a:r>
            <a:r>
              <a:rPr lang="en-US" sz="1700" dirty="0"/>
              <a:t>.</a:t>
            </a:r>
          </a:p>
          <a:p>
            <a:pPr marL="457200" indent="-457200">
              <a:lnSpc>
                <a:spcPct val="100000"/>
              </a:lnSpc>
              <a:spcAft>
                <a:spcPts val="0"/>
              </a:spcAft>
              <a:buClr>
                <a:srgbClr val="006600"/>
              </a:buClr>
              <a:buFont typeface="Wingdings" panose="05000000000000000000" pitchFamily="2" charset="2"/>
              <a:buChar char="§"/>
            </a:pPr>
            <a:r>
              <a:rPr lang="en-US" sz="1700" dirty="0"/>
              <a:t>Paralegal instructors should be provided professional development training to bolster their abilities to create effective synchronous and asynchronous online paralegal courses:  </a:t>
            </a:r>
            <a:r>
              <a:rPr lang="en-US" sz="1700" i="1" dirty="0"/>
              <a:t>understand differences in perceptions of course effectiveness between students and instructors</a:t>
            </a:r>
            <a:r>
              <a:rPr lang="en-US" sz="1700" dirty="0"/>
              <a:t>.</a:t>
            </a:r>
          </a:p>
          <a:p>
            <a:pPr marL="457200" indent="-457200">
              <a:lnSpc>
                <a:spcPct val="100000"/>
              </a:lnSpc>
              <a:spcAft>
                <a:spcPts val="0"/>
              </a:spcAft>
              <a:buClr>
                <a:srgbClr val="006600"/>
              </a:buClr>
              <a:buFont typeface="Wingdings" panose="05000000000000000000" pitchFamily="2" charset="2"/>
              <a:buChar char="§"/>
            </a:pPr>
            <a:r>
              <a:rPr lang="en-US" sz="1700" dirty="0"/>
              <a:t>Online classroom mimics virtual/remote teams often found in law firms, corporations, and other employers of paralegals:  </a:t>
            </a:r>
            <a:r>
              <a:rPr lang="en-US" sz="1700" i="1" dirty="0"/>
              <a:t>integrate innovation and technology into their online courses and assignments</a:t>
            </a:r>
            <a:r>
              <a:rPr lang="en-US" sz="1700" dirty="0"/>
              <a:t>.</a:t>
            </a:r>
          </a:p>
          <a:p>
            <a:pPr marL="457200" indent="-457200">
              <a:lnSpc>
                <a:spcPct val="100000"/>
              </a:lnSpc>
              <a:spcAft>
                <a:spcPts val="0"/>
              </a:spcAft>
              <a:buClr>
                <a:srgbClr val="006600"/>
              </a:buClr>
              <a:buFont typeface="Wingdings" panose="05000000000000000000" pitchFamily="2" charset="2"/>
              <a:buChar char="§"/>
            </a:pPr>
            <a:r>
              <a:rPr lang="en-US" sz="1700" dirty="0"/>
              <a:t>Paralegal students desire more effective communication:  </a:t>
            </a:r>
            <a:r>
              <a:rPr lang="en-US" sz="1700" i="1" dirty="0"/>
              <a:t>timely and constructive feedback; incorporate synchronous aspects of online communication in asynchronous classroom</a:t>
            </a:r>
            <a:r>
              <a:rPr lang="en-US" sz="1700" dirty="0"/>
              <a:t>.</a:t>
            </a:r>
          </a:p>
          <a:p>
            <a:pPr marL="457200" indent="-457200">
              <a:lnSpc>
                <a:spcPct val="100000"/>
              </a:lnSpc>
              <a:spcAft>
                <a:spcPts val="0"/>
              </a:spcAft>
              <a:buClr>
                <a:srgbClr val="006600"/>
              </a:buClr>
              <a:buFont typeface="Wingdings" panose="05000000000000000000" pitchFamily="2" charset="2"/>
              <a:buChar char="§"/>
            </a:pPr>
            <a:r>
              <a:rPr lang="en-US" sz="1700" dirty="0"/>
              <a:t>Online paralegal courses should include </a:t>
            </a:r>
            <a:r>
              <a:rPr lang="en-US" sz="1700" i="1" dirty="0"/>
              <a:t>substantive, meaningful, and timely course content </a:t>
            </a:r>
            <a:r>
              <a:rPr lang="en-US" sz="1700" dirty="0"/>
              <a:t>directly influences how paralegal student perceive online course effectiveness.</a:t>
            </a:r>
          </a:p>
          <a:p>
            <a:pPr marL="457200" indent="-457200">
              <a:lnSpc>
                <a:spcPct val="100000"/>
              </a:lnSpc>
              <a:spcAft>
                <a:spcPts val="0"/>
              </a:spcAft>
              <a:buClr>
                <a:srgbClr val="006600"/>
              </a:buClr>
              <a:buFont typeface="Wingdings" panose="05000000000000000000" pitchFamily="2" charset="2"/>
              <a:buChar char="§"/>
            </a:pPr>
            <a:r>
              <a:rPr lang="en-US" sz="1700" dirty="0"/>
              <a:t>Strong, negative relationship between paralegal students’ age and their perceptions of effective synchronous online course design, universal design, navigation, and user interface; </a:t>
            </a:r>
            <a:r>
              <a:rPr lang="en-US" sz="1700" i="1" dirty="0"/>
              <a:t>not being designed to meet the needs</a:t>
            </a:r>
            <a:r>
              <a:rPr lang="en-US" sz="1700" dirty="0"/>
              <a:t> of Millennials and Gen Z; paralegal instructors are predominantly Baby Boomers and Gen Xers; </a:t>
            </a:r>
            <a:r>
              <a:rPr lang="en-US" sz="1700" i="1" dirty="0"/>
              <a:t>engage Millennial and Gen Z students through use of technology </a:t>
            </a:r>
            <a:r>
              <a:rPr lang="en-US" sz="1700" i="1" dirty="0" smtClean="0"/>
              <a:t>in </a:t>
            </a:r>
            <a:r>
              <a:rPr lang="en-US" sz="1700" i="1" dirty="0"/>
              <a:t>meaningful </a:t>
            </a:r>
            <a:r>
              <a:rPr lang="en-US" sz="1700" i="1" dirty="0" smtClean="0"/>
              <a:t>ways </a:t>
            </a:r>
            <a:r>
              <a:rPr lang="en-US" sz="1700" i="1" dirty="0"/>
              <a:t>to better engage them</a:t>
            </a:r>
            <a:r>
              <a:rPr lang="en-US" sz="1700" dirty="0"/>
              <a:t>.</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82-86</a:t>
            </a:r>
          </a:p>
        </p:txBody>
      </p:sp>
    </p:spTree>
    <p:extLst>
      <p:ext uri="{BB962C8B-B14F-4D97-AF65-F5344CB8AC3E}">
        <p14:creationId xmlns:p14="http://schemas.microsoft.com/office/powerpoint/2010/main" val="2762393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FUTURE RESEARCH</a:t>
            </a:r>
          </a:p>
        </p:txBody>
      </p:sp>
      <p:sp>
        <p:nvSpPr>
          <p:cNvPr id="3" name="Content Placeholder 2"/>
          <p:cNvSpPr>
            <a:spLocks noGrp="1"/>
          </p:cNvSpPr>
          <p:nvPr>
            <p:ph idx="1"/>
          </p:nvPr>
        </p:nvSpPr>
        <p:spPr>
          <a:xfrm>
            <a:off x="1097280" y="1204957"/>
            <a:ext cx="10300062" cy="5489757"/>
          </a:xfrm>
        </p:spPr>
        <p:txBody>
          <a:bodyPr>
            <a:noAutofit/>
          </a:bodyPr>
          <a:lstStyle/>
          <a:p>
            <a:pPr marL="457200" indent="-457200">
              <a:lnSpc>
                <a:spcPct val="100000"/>
              </a:lnSpc>
              <a:spcAft>
                <a:spcPts val="0"/>
              </a:spcAft>
              <a:buClr>
                <a:srgbClr val="006600"/>
              </a:buClr>
              <a:buFont typeface="Wingdings" panose="05000000000000000000" pitchFamily="2" charset="2"/>
              <a:buChar char="§"/>
            </a:pPr>
            <a:r>
              <a:rPr lang="en-US" b="1" dirty="0"/>
              <a:t>Research in the Field of Paralegal Studies</a:t>
            </a:r>
          </a:p>
          <a:p>
            <a:pPr marL="749808" lvl="1" indent="-457200">
              <a:lnSpc>
                <a:spcPct val="100000"/>
              </a:lnSpc>
              <a:spcAft>
                <a:spcPts val="0"/>
              </a:spcAft>
              <a:buFont typeface="Wingdings" panose="05000000000000000000" pitchFamily="2" charset="2"/>
              <a:buChar char="§"/>
            </a:pPr>
            <a:r>
              <a:rPr lang="en-US" dirty="0"/>
              <a:t>Explore broader topics of assessing </a:t>
            </a:r>
            <a:r>
              <a:rPr lang="en-US" i="1" dirty="0"/>
              <a:t>satisfaction</a:t>
            </a:r>
            <a:r>
              <a:rPr lang="en-US" dirty="0"/>
              <a:t> and </a:t>
            </a:r>
            <a:r>
              <a:rPr lang="en-US" i="1" dirty="0"/>
              <a:t>success </a:t>
            </a:r>
            <a:r>
              <a:rPr lang="en-US" dirty="0"/>
              <a:t>of both synchronous and asynchronous online paralegal course environments and its intersection with paralegal students’ and instructors’ demographic characteristics.</a:t>
            </a:r>
          </a:p>
          <a:p>
            <a:pPr marL="749808" lvl="1" indent="-457200">
              <a:lnSpc>
                <a:spcPct val="100000"/>
              </a:lnSpc>
              <a:spcAft>
                <a:spcPts val="0"/>
              </a:spcAft>
              <a:buFont typeface="Wingdings" panose="05000000000000000000" pitchFamily="2" charset="2"/>
              <a:buChar char="§"/>
            </a:pPr>
            <a:r>
              <a:rPr lang="en-US" dirty="0"/>
              <a:t>Examine the roles that </a:t>
            </a:r>
            <a:r>
              <a:rPr lang="en-US" i="1" dirty="0"/>
              <a:t>technology </a:t>
            </a:r>
            <a:r>
              <a:rPr lang="en-US" dirty="0"/>
              <a:t>and </a:t>
            </a:r>
            <a:r>
              <a:rPr lang="en-US" i="1" dirty="0"/>
              <a:t>instructor innovation </a:t>
            </a:r>
            <a:r>
              <a:rPr lang="en-US" dirty="0"/>
              <a:t>play in online paralegal courses, especially through the lens of </a:t>
            </a:r>
            <a:r>
              <a:rPr lang="en-US" i="1" dirty="0"/>
              <a:t>student success, satisfaction, and performance</a:t>
            </a:r>
            <a:r>
              <a:rPr lang="en-US" dirty="0"/>
              <a:t>.</a:t>
            </a:r>
          </a:p>
          <a:p>
            <a:pPr marL="749808" lvl="1" indent="-457200">
              <a:lnSpc>
                <a:spcPct val="100000"/>
              </a:lnSpc>
              <a:spcAft>
                <a:spcPts val="0"/>
              </a:spcAft>
              <a:buFont typeface="Wingdings" panose="05000000000000000000" pitchFamily="2" charset="2"/>
              <a:buChar char="§"/>
            </a:pPr>
            <a:r>
              <a:rPr lang="en-US" dirty="0"/>
              <a:t>Explore the effects of students’ </a:t>
            </a:r>
            <a:r>
              <a:rPr lang="en-US" i="1" dirty="0"/>
              <a:t>critical thinking skills, knowledge construction, time management, and student expectations</a:t>
            </a:r>
            <a:r>
              <a:rPr lang="en-US" dirty="0"/>
              <a:t> of course effectiveness and efficiency as they relate to the quality and effectiveness of the online learning environment.</a:t>
            </a:r>
          </a:p>
          <a:p>
            <a:pPr marL="749808" lvl="1" indent="-457200">
              <a:lnSpc>
                <a:spcPct val="100000"/>
              </a:lnSpc>
              <a:spcAft>
                <a:spcPts val="0"/>
              </a:spcAft>
              <a:buFont typeface="Wingdings" panose="05000000000000000000" pitchFamily="2" charset="2"/>
              <a:buChar char="§"/>
            </a:pPr>
            <a:r>
              <a:rPr lang="en-US" dirty="0"/>
              <a:t>Investigate </a:t>
            </a:r>
            <a:r>
              <a:rPr lang="en-US" i="1" dirty="0"/>
              <a:t>student performance</a:t>
            </a:r>
            <a:r>
              <a:rPr lang="en-US" dirty="0"/>
              <a:t> in the online classroom across varying types of assignment and assess learning at different times throughout the course and in different modes of instruction.</a:t>
            </a:r>
          </a:p>
          <a:p>
            <a:pPr marL="749808" lvl="1" indent="-457200">
              <a:lnSpc>
                <a:spcPct val="100000"/>
              </a:lnSpc>
              <a:spcAft>
                <a:spcPts val="0"/>
              </a:spcAft>
              <a:buFont typeface="Wingdings" panose="05000000000000000000" pitchFamily="2" charset="2"/>
              <a:buChar char="§"/>
            </a:pPr>
            <a:r>
              <a:rPr lang="en-US" dirty="0"/>
              <a:t>Examine differences in </a:t>
            </a:r>
            <a:r>
              <a:rPr lang="en-US" i="1" dirty="0"/>
              <a:t>online learning outcomes</a:t>
            </a:r>
            <a:r>
              <a:rPr lang="en-US" dirty="0"/>
              <a:t> of paralegal courses between the generational cohorts of Baby Boomers, Gen X, Millennials, and Gen Z, especially as related to the generational cohorts of paralegal instructors.</a:t>
            </a:r>
          </a:p>
          <a:p>
            <a:pPr marL="749808" lvl="1" indent="-457200">
              <a:lnSpc>
                <a:spcPct val="100000"/>
              </a:lnSpc>
              <a:spcAft>
                <a:spcPts val="0"/>
              </a:spcAft>
              <a:buFont typeface="Wingdings" panose="05000000000000000000" pitchFamily="2" charset="2"/>
              <a:buChar char="§"/>
            </a:pPr>
            <a:r>
              <a:rPr lang="en-US" i="1" dirty="0"/>
              <a:t>Compare and assess</a:t>
            </a:r>
            <a:r>
              <a:rPr lang="en-US" dirty="0"/>
              <a:t> the online paralegal course offerings in </a:t>
            </a:r>
            <a:r>
              <a:rPr lang="en-US" i="1" dirty="0"/>
              <a:t>other countries of common law</a:t>
            </a:r>
            <a:r>
              <a:rPr lang="en-US" dirty="0"/>
              <a:t>, such as the ILEX program in England and Wales, to the paralegal programs in the U.S., including </a:t>
            </a:r>
            <a:r>
              <a:rPr lang="en-US" i="1" dirty="0"/>
              <a:t>online course effectiveness, student and instructor satisfaction, student success, and student learning</a:t>
            </a:r>
            <a:r>
              <a:rPr lang="en-US" dirty="0"/>
              <a:t>.</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86-88</a:t>
            </a:r>
          </a:p>
        </p:txBody>
      </p:sp>
    </p:spTree>
    <p:extLst>
      <p:ext uri="{BB962C8B-B14F-4D97-AF65-F5344CB8AC3E}">
        <p14:creationId xmlns:p14="http://schemas.microsoft.com/office/powerpoint/2010/main" val="705820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FUTURE RESEARCH</a:t>
            </a:r>
          </a:p>
        </p:txBody>
      </p:sp>
      <p:sp>
        <p:nvSpPr>
          <p:cNvPr id="3" name="Content Placeholder 2"/>
          <p:cNvSpPr>
            <a:spLocks noGrp="1"/>
          </p:cNvSpPr>
          <p:nvPr>
            <p:ph idx="1"/>
          </p:nvPr>
        </p:nvSpPr>
        <p:spPr>
          <a:xfrm>
            <a:off x="1097280" y="1187865"/>
            <a:ext cx="10300062" cy="5506849"/>
          </a:xfrm>
        </p:spPr>
        <p:txBody>
          <a:bodyPr>
            <a:noAutofit/>
          </a:bodyPr>
          <a:lstStyle/>
          <a:p>
            <a:pPr marL="457200" indent="-457200">
              <a:lnSpc>
                <a:spcPct val="100000"/>
              </a:lnSpc>
              <a:spcAft>
                <a:spcPts val="0"/>
              </a:spcAft>
              <a:buClr>
                <a:srgbClr val="006600"/>
              </a:buClr>
              <a:buFont typeface="Wingdings" panose="05000000000000000000" pitchFamily="2" charset="2"/>
              <a:buChar char="§"/>
            </a:pPr>
            <a:r>
              <a:rPr lang="en-US" b="1" dirty="0"/>
              <a:t>Research design:</a:t>
            </a:r>
          </a:p>
          <a:p>
            <a:pPr marL="749808" lvl="1" indent="-457200">
              <a:lnSpc>
                <a:spcPct val="100000"/>
              </a:lnSpc>
              <a:spcAft>
                <a:spcPts val="0"/>
              </a:spcAft>
              <a:buFont typeface="Wingdings" panose="05000000000000000000" pitchFamily="2" charset="2"/>
              <a:buChar char="§"/>
            </a:pPr>
            <a:r>
              <a:rPr lang="en-US" dirty="0"/>
              <a:t>Synchronous online paralegal courses are in their infancy.  As more paralegal programs begin to offer synchronous and asynchronous, estimated number of instructors will increase, leading to an increase sample size by group.</a:t>
            </a:r>
          </a:p>
          <a:p>
            <a:pPr marL="749808" lvl="1" indent="-457200">
              <a:lnSpc>
                <a:spcPct val="100000"/>
              </a:lnSpc>
              <a:spcAft>
                <a:spcPts val="0"/>
              </a:spcAft>
              <a:buFont typeface="Wingdings" panose="05000000000000000000" pitchFamily="2" charset="2"/>
              <a:buChar char="§"/>
            </a:pPr>
            <a:r>
              <a:rPr lang="en-US" dirty="0"/>
              <a:t>Conduct similar study using </a:t>
            </a:r>
            <a:r>
              <a:rPr lang="en-US" i="1" dirty="0"/>
              <a:t>qualitative methods </a:t>
            </a:r>
            <a:r>
              <a:rPr lang="en-US" dirty="0"/>
              <a:t>to gain a deeper understanding of paralegal students’ and paralegal instructors’ perceptions of online learning.</a:t>
            </a:r>
          </a:p>
          <a:p>
            <a:pPr marL="749808" lvl="1" indent="-457200">
              <a:lnSpc>
                <a:spcPct val="100000"/>
              </a:lnSpc>
              <a:spcAft>
                <a:spcPts val="0"/>
              </a:spcAft>
              <a:buFont typeface="Wingdings" panose="05000000000000000000" pitchFamily="2" charset="2"/>
              <a:buChar char="§"/>
            </a:pPr>
            <a:r>
              <a:rPr lang="en-US" dirty="0"/>
              <a:t>Use longitudinal research design to examine paralegal students’ perceptions at conclusion of first online paralegal course, conclusion of last online paralegal course, between 3 and 6 months after graduation, and 3 and 6 months after their employment as a paralegal.</a:t>
            </a:r>
          </a:p>
          <a:p>
            <a:pPr marL="457200" indent="-457200">
              <a:lnSpc>
                <a:spcPct val="100000"/>
              </a:lnSpc>
              <a:spcAft>
                <a:spcPts val="0"/>
              </a:spcAft>
              <a:buClr>
                <a:srgbClr val="006600"/>
              </a:buClr>
              <a:buFont typeface="Wingdings" panose="05000000000000000000" pitchFamily="2" charset="2"/>
              <a:buChar char="§"/>
            </a:pPr>
            <a:r>
              <a:rPr lang="en-US" b="1" dirty="0"/>
              <a:t>Instrumentation</a:t>
            </a:r>
            <a:r>
              <a:rPr lang="en-US" dirty="0"/>
              <a:t>:</a:t>
            </a:r>
          </a:p>
          <a:p>
            <a:pPr marL="749808" lvl="1" indent="-457200">
              <a:lnSpc>
                <a:spcPct val="100000"/>
              </a:lnSpc>
              <a:spcAft>
                <a:spcPts val="0"/>
              </a:spcAft>
              <a:buFont typeface="Wingdings" panose="05000000000000000000" pitchFamily="2" charset="2"/>
              <a:buChar char="§"/>
            </a:pPr>
            <a:r>
              <a:rPr lang="en-US" dirty="0"/>
              <a:t>Use alternative means for response rating, such as numeric sliding scale, which may allow for a finding of statistical and practical significance between the dependent and independent variables.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88-90</a:t>
            </a:r>
          </a:p>
        </p:txBody>
      </p:sp>
    </p:spTree>
    <p:extLst>
      <p:ext uri="{BB962C8B-B14F-4D97-AF65-F5344CB8AC3E}">
        <p14:creationId xmlns:p14="http://schemas.microsoft.com/office/powerpoint/2010/main" val="1644672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POTENTIAL PUBLICATION SOURCES</a:t>
            </a:r>
          </a:p>
        </p:txBody>
      </p:sp>
      <p:sp>
        <p:nvSpPr>
          <p:cNvPr id="3" name="Content Placeholder 2"/>
          <p:cNvSpPr>
            <a:spLocks noGrp="1"/>
          </p:cNvSpPr>
          <p:nvPr>
            <p:ph idx="1"/>
          </p:nvPr>
        </p:nvSpPr>
        <p:spPr>
          <a:xfrm>
            <a:off x="1097280" y="1316052"/>
            <a:ext cx="10300062" cy="5378662"/>
          </a:xfrm>
        </p:spPr>
        <p:txBody>
          <a:bodyPr>
            <a:normAutofit/>
          </a:bodyPr>
          <a:lstStyle/>
          <a:p>
            <a:pPr marL="457200" indent="-457200">
              <a:spcAft>
                <a:spcPts val="1000"/>
              </a:spcAft>
              <a:buClr>
                <a:srgbClr val="006600"/>
              </a:buClr>
              <a:buFont typeface="Wingdings" panose="05000000000000000000" pitchFamily="2" charset="2"/>
              <a:buChar char="§"/>
            </a:pPr>
            <a:r>
              <a:rPr lang="en-US" sz="3700" i="1" dirty="0"/>
              <a:t>The Internet and Higher Education</a:t>
            </a:r>
          </a:p>
          <a:p>
            <a:pPr marL="457200" indent="-457200">
              <a:spcAft>
                <a:spcPts val="1000"/>
              </a:spcAft>
              <a:buClr>
                <a:srgbClr val="006600"/>
              </a:buClr>
              <a:buFont typeface="Wingdings" panose="05000000000000000000" pitchFamily="2" charset="2"/>
              <a:buChar char="§"/>
            </a:pPr>
            <a:r>
              <a:rPr lang="en-US" sz="3700" i="1" dirty="0"/>
              <a:t>Journal of Career and Technical Education</a:t>
            </a:r>
          </a:p>
          <a:p>
            <a:pPr marL="457200" indent="-457200">
              <a:spcAft>
                <a:spcPts val="1000"/>
              </a:spcAft>
              <a:buClr>
                <a:srgbClr val="006600"/>
              </a:buClr>
              <a:buFont typeface="Wingdings" panose="05000000000000000000" pitchFamily="2" charset="2"/>
              <a:buChar char="§"/>
            </a:pPr>
            <a:r>
              <a:rPr lang="en-US" sz="3700" i="1" dirty="0"/>
              <a:t>American Journal of Distance Education</a:t>
            </a:r>
          </a:p>
          <a:p>
            <a:pPr marL="457200" indent="-457200">
              <a:spcAft>
                <a:spcPts val="1000"/>
              </a:spcAft>
              <a:buClr>
                <a:srgbClr val="006600"/>
              </a:buClr>
              <a:buFont typeface="Wingdings" panose="05000000000000000000" pitchFamily="2" charset="2"/>
              <a:buChar char="§"/>
            </a:pPr>
            <a:r>
              <a:rPr lang="en-US" sz="3700" i="1" dirty="0"/>
              <a:t>Academy of Educational Leadership Journal</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 21</a:t>
            </a:r>
          </a:p>
        </p:txBody>
      </p:sp>
    </p:spTree>
    <p:extLst>
      <p:ext uri="{BB962C8B-B14F-4D97-AF65-F5344CB8AC3E}">
        <p14:creationId xmlns:p14="http://schemas.microsoft.com/office/powerpoint/2010/main" val="3511478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9262" y="1"/>
            <a:ext cx="4009785" cy="2198914"/>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057" y="0"/>
            <a:ext cx="8196943" cy="1472888"/>
          </a:xfrm>
          <a:prstGeom prst="rect">
            <a:avLst/>
          </a:prstGeom>
        </p:spPr>
      </p:pic>
      <p:sp>
        <p:nvSpPr>
          <p:cNvPr id="7" name="TextBox 6"/>
          <p:cNvSpPr txBox="1"/>
          <p:nvPr/>
        </p:nvSpPr>
        <p:spPr>
          <a:xfrm>
            <a:off x="7532915" y="5613445"/>
            <a:ext cx="4659085" cy="1015663"/>
          </a:xfrm>
          <a:prstGeom prst="rect">
            <a:avLst/>
          </a:prstGeom>
          <a:noFill/>
        </p:spPr>
        <p:txBody>
          <a:bodyPr wrap="square" rtlCol="0">
            <a:spAutoFit/>
          </a:bodyPr>
          <a:lstStyle/>
          <a:p>
            <a:pPr algn="r"/>
            <a:r>
              <a:rPr lang="en-US" sz="2000" dirty="0">
                <a:solidFill>
                  <a:schemeClr val="accent6">
                    <a:lumMod val="50000"/>
                  </a:schemeClr>
                </a:solidFill>
              </a:rPr>
              <a:t>Dr. Jeff Allen, Major Professor</a:t>
            </a:r>
          </a:p>
          <a:p>
            <a:pPr algn="r"/>
            <a:r>
              <a:rPr lang="en-US" sz="2000" dirty="0">
                <a:solidFill>
                  <a:schemeClr val="accent6">
                    <a:lumMod val="50000"/>
                  </a:schemeClr>
                </a:solidFill>
              </a:rPr>
              <a:t>Dr. Karen Johnson, Co-Major Professor</a:t>
            </a:r>
          </a:p>
          <a:p>
            <a:pPr algn="r"/>
            <a:r>
              <a:rPr lang="en-US" sz="2000" dirty="0">
                <a:solidFill>
                  <a:schemeClr val="accent6">
                    <a:lumMod val="50000"/>
                  </a:schemeClr>
                </a:solidFill>
              </a:rPr>
              <a:t>Dr. Peter Johnstone, Minor Professor</a:t>
            </a:r>
            <a:endParaRPr lang="en-US" dirty="0"/>
          </a:p>
        </p:txBody>
      </p:sp>
      <p:sp>
        <p:nvSpPr>
          <p:cNvPr id="8" name="TextBox 7"/>
          <p:cNvSpPr txBox="1"/>
          <p:nvPr/>
        </p:nvSpPr>
        <p:spPr>
          <a:xfrm>
            <a:off x="3973288" y="1981201"/>
            <a:ext cx="7805057" cy="3677930"/>
          </a:xfrm>
          <a:prstGeom prst="rect">
            <a:avLst/>
          </a:prstGeom>
          <a:noFill/>
        </p:spPr>
        <p:txBody>
          <a:bodyPr wrap="square" rtlCol="0">
            <a:spAutoFit/>
          </a:bodyPr>
          <a:lstStyle/>
          <a:p>
            <a:pPr algn="ctr"/>
            <a:r>
              <a:rPr lang="en-US" sz="2600" b="1" dirty="0">
                <a:solidFill>
                  <a:schemeClr val="accent6">
                    <a:lumMod val="50000"/>
                  </a:schemeClr>
                </a:solidFill>
              </a:rPr>
              <a:t>PARALEGAL INSTRUCTORS’ AND PARALEGAL STUDENTS’ PERCEPTIONS OF SYNCHRONOUS AND ASYNCHRONOUS ONLINE PARALEGAL COURSE EFFECTIVENESS:  </a:t>
            </a:r>
          </a:p>
          <a:p>
            <a:pPr algn="ctr"/>
            <a:r>
              <a:rPr lang="en-US" sz="2600" b="1" dirty="0">
                <a:solidFill>
                  <a:schemeClr val="accent6">
                    <a:lumMod val="50000"/>
                  </a:schemeClr>
                </a:solidFill>
              </a:rPr>
              <a:t>A COMPARATIVE STUDY </a:t>
            </a:r>
          </a:p>
          <a:p>
            <a:pPr algn="ctr"/>
            <a:endParaRPr lang="en-US" dirty="0">
              <a:solidFill>
                <a:schemeClr val="accent6">
                  <a:lumMod val="50000"/>
                </a:schemeClr>
              </a:solidFill>
            </a:endParaRPr>
          </a:p>
          <a:p>
            <a:pPr algn="ctr"/>
            <a:endParaRPr lang="en-US" dirty="0">
              <a:solidFill>
                <a:schemeClr val="accent6">
                  <a:lumMod val="50000"/>
                </a:schemeClr>
              </a:solidFill>
            </a:endParaRPr>
          </a:p>
          <a:p>
            <a:pPr algn="ctr"/>
            <a:endParaRPr lang="en-US" sz="300" dirty="0">
              <a:solidFill>
                <a:schemeClr val="accent6">
                  <a:lumMod val="50000"/>
                </a:schemeClr>
              </a:solidFill>
            </a:endParaRPr>
          </a:p>
          <a:p>
            <a:pPr algn="ctr"/>
            <a:r>
              <a:rPr lang="en-US" sz="2800" dirty="0">
                <a:solidFill>
                  <a:schemeClr val="accent6">
                    <a:lumMod val="50000"/>
                  </a:schemeClr>
                </a:solidFill>
              </a:rPr>
              <a:t>S. Kristine Farmer, B.B.A., M.S.</a:t>
            </a:r>
          </a:p>
          <a:p>
            <a:pPr algn="ctr"/>
            <a:endParaRPr lang="en-US" b="1" dirty="0"/>
          </a:p>
          <a:p>
            <a:endParaRPr lang="en-US" dirty="0"/>
          </a:p>
        </p:txBody>
      </p:sp>
      <p:sp>
        <p:nvSpPr>
          <p:cNvPr id="2" name="TextBox 1">
            <a:extLst>
              <a:ext uri="{FF2B5EF4-FFF2-40B4-BE49-F238E27FC236}">
                <a16:creationId xmlns="" xmlns:a16="http://schemas.microsoft.com/office/drawing/2014/main" id="{0E50B74A-793D-4D77-838E-70D4E71B9E65}"/>
              </a:ext>
            </a:extLst>
          </p:cNvPr>
          <p:cNvSpPr txBox="1"/>
          <p:nvPr/>
        </p:nvSpPr>
        <p:spPr>
          <a:xfrm>
            <a:off x="2529049" y="6121277"/>
            <a:ext cx="2888478" cy="369332"/>
          </a:xfrm>
          <a:prstGeom prst="rect">
            <a:avLst/>
          </a:prstGeom>
          <a:noFill/>
        </p:spPr>
        <p:txBody>
          <a:bodyPr wrap="square" rtlCol="0">
            <a:spAutoFit/>
          </a:bodyPr>
          <a:lstStyle/>
          <a:p>
            <a:r>
              <a:rPr lang="en-US" dirty="0">
                <a:solidFill>
                  <a:schemeClr val="accent6">
                    <a:lumMod val="50000"/>
                  </a:schemeClr>
                </a:solidFill>
              </a:rPr>
              <a:t>June 11, 2018</a:t>
            </a:r>
          </a:p>
        </p:txBody>
      </p:sp>
      <p:sp>
        <p:nvSpPr>
          <p:cNvPr id="9" name="TextBox 8">
            <a:extLst>
              <a:ext uri="{FF2B5EF4-FFF2-40B4-BE49-F238E27FC236}">
                <a16:creationId xmlns="" xmlns:a16="http://schemas.microsoft.com/office/drawing/2014/main" id="{0003470F-0C20-4189-93EB-72619E44F6A9}"/>
              </a:ext>
            </a:extLst>
          </p:cNvPr>
          <p:cNvSpPr txBox="1"/>
          <p:nvPr/>
        </p:nvSpPr>
        <p:spPr>
          <a:xfrm>
            <a:off x="2529049" y="5690389"/>
            <a:ext cx="4162308" cy="492443"/>
          </a:xfrm>
          <a:prstGeom prst="rect">
            <a:avLst/>
          </a:prstGeom>
          <a:noFill/>
        </p:spPr>
        <p:txBody>
          <a:bodyPr wrap="square" rtlCol="0">
            <a:spAutoFit/>
          </a:bodyPr>
          <a:lstStyle/>
          <a:p>
            <a:r>
              <a:rPr lang="en-US" sz="2600" b="1" spc="110" dirty="0">
                <a:solidFill>
                  <a:schemeClr val="accent6">
                    <a:lumMod val="50000"/>
                  </a:schemeClr>
                </a:solidFill>
                <a:latin typeface="+mj-lt"/>
              </a:rPr>
              <a:t>Dissertation Defense</a:t>
            </a:r>
          </a:p>
        </p:txBody>
      </p:sp>
    </p:spTree>
    <p:extLst>
      <p:ext uri="{BB962C8B-B14F-4D97-AF65-F5344CB8AC3E}">
        <p14:creationId xmlns:p14="http://schemas.microsoft.com/office/powerpoint/2010/main" val="399572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OVERVIEW &amp; DEMOGRAPHICS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smtClean="0"/>
              <a:t>p. 48</a:t>
            </a:r>
            <a:endParaRPr lang="en-US" dirty="0"/>
          </a:p>
        </p:txBody>
      </p:sp>
      <p:pic>
        <p:nvPicPr>
          <p:cNvPr id="17" name="Picture 16">
            <a:extLst>
              <a:ext uri="{FF2B5EF4-FFF2-40B4-BE49-F238E27FC236}">
                <a16:creationId xmlns="" xmlns:a16="http://schemas.microsoft.com/office/drawing/2014/main" id="{42DBAFD4-D37B-4A10-99C2-706BE913C3E5}"/>
              </a:ext>
            </a:extLst>
          </p:cNvPr>
          <p:cNvPicPr>
            <a:picLocks noChangeAspect="1"/>
          </p:cNvPicPr>
          <p:nvPr/>
        </p:nvPicPr>
        <p:blipFill>
          <a:blip r:embed="rId2"/>
          <a:stretch>
            <a:fillRect/>
          </a:stretch>
        </p:blipFill>
        <p:spPr>
          <a:xfrm>
            <a:off x="3307223" y="1192550"/>
            <a:ext cx="5300730" cy="5011916"/>
          </a:xfrm>
          <a:prstGeom prst="rect">
            <a:avLst/>
          </a:prstGeom>
        </p:spPr>
      </p:pic>
    </p:spTree>
    <p:extLst>
      <p:ext uri="{BB962C8B-B14F-4D97-AF65-F5344CB8AC3E}">
        <p14:creationId xmlns:p14="http://schemas.microsoft.com/office/powerpoint/2010/main" val="3206781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07B1075-4823-4E83-94FA-AEDB35176072}"/>
              </a:ext>
            </a:extLst>
          </p:cNvPr>
          <p:cNvPicPr>
            <a:picLocks noChangeAspect="1"/>
          </p:cNvPicPr>
          <p:nvPr/>
        </p:nvPicPr>
        <p:blipFill>
          <a:blip r:embed="rId2"/>
          <a:stretch>
            <a:fillRect/>
          </a:stretch>
        </p:blipFill>
        <p:spPr>
          <a:xfrm>
            <a:off x="2746270" y="1832539"/>
            <a:ext cx="6562725" cy="4457700"/>
          </a:xfrm>
          <a:prstGeom prst="rect">
            <a:avLst/>
          </a:prstGeom>
        </p:spPr>
      </p:pic>
      <p:sp>
        <p:nvSpPr>
          <p:cNvPr id="3" name="Rectangle 2">
            <a:extLst>
              <a:ext uri="{FF2B5EF4-FFF2-40B4-BE49-F238E27FC236}">
                <a16:creationId xmlns="" xmlns:a16="http://schemas.microsoft.com/office/drawing/2014/main" id="{AA9ABE22-C2F9-491A-A9F1-A9E3869855C9}"/>
              </a:ext>
            </a:extLst>
          </p:cNvPr>
          <p:cNvSpPr/>
          <p:nvPr/>
        </p:nvSpPr>
        <p:spPr>
          <a:xfrm>
            <a:off x="954281" y="302527"/>
            <a:ext cx="10898736" cy="1477328"/>
          </a:xfrm>
          <a:prstGeom prst="rect">
            <a:avLst/>
          </a:prstGeom>
        </p:spPr>
        <p:txBody>
          <a:bodyPr wrap="square">
            <a:spAutoFit/>
          </a:bodyPr>
          <a:lstStyle/>
          <a:p>
            <a:pPr marL="461963" indent="-461963">
              <a:buNone/>
              <a:tabLst>
                <a:tab pos="457200" algn="l"/>
              </a:tabLst>
            </a:pPr>
            <a:r>
              <a:rPr lang="en-US" b="1" dirty="0"/>
              <a:t>R</a:t>
            </a:r>
            <a:r>
              <a:rPr lang="en-US" b="1" baseline="-25000" dirty="0"/>
              <a:t>1</a:t>
            </a:r>
            <a:r>
              <a:rPr lang="en-US" b="1" dirty="0"/>
              <a:t>:		Are there significant differences between paralegal students’ perceptions and paralegal instructors’ perceptions of synchronous online paralegal course effectiveness?</a:t>
            </a:r>
          </a:p>
          <a:p>
            <a:pPr marL="461963" indent="-461963">
              <a:buNone/>
              <a:tabLst>
                <a:tab pos="457200" algn="l"/>
              </a:tabLst>
            </a:pPr>
            <a:endParaRPr lang="en-US" b="1" dirty="0"/>
          </a:p>
          <a:p>
            <a:pPr marL="461963" indent="-461963">
              <a:buNone/>
              <a:tabLst>
                <a:tab pos="457200" algn="l"/>
              </a:tabLst>
            </a:pPr>
            <a:r>
              <a:rPr lang="en-US" b="1" dirty="0">
                <a:solidFill>
                  <a:schemeClr val="bg2">
                    <a:lumMod val="50000"/>
                  </a:schemeClr>
                </a:solidFill>
              </a:rPr>
              <a:t>		</a:t>
            </a:r>
            <a:r>
              <a:rPr lang="en-US" b="1" dirty="0"/>
              <a:t>Results:  </a:t>
            </a:r>
            <a:r>
              <a:rPr lang="en-US" b="1" dirty="0">
                <a:solidFill>
                  <a:schemeClr val="bg2">
                    <a:lumMod val="50000"/>
                  </a:schemeClr>
                </a:solidFill>
              </a:rPr>
              <a:t>Paralegal instructors</a:t>
            </a:r>
            <a:r>
              <a:rPr lang="en-US" dirty="0"/>
              <a:t> reported higher perceptions of online course instructional design and course content in </a:t>
            </a:r>
            <a:r>
              <a:rPr lang="en-US" b="1" dirty="0">
                <a:solidFill>
                  <a:schemeClr val="accent2">
                    <a:lumMod val="60000"/>
                    <a:lumOff val="40000"/>
                  </a:schemeClr>
                </a:solidFill>
              </a:rPr>
              <a:t>synchronous</a:t>
            </a:r>
            <a:r>
              <a:rPr lang="en-US" dirty="0"/>
              <a:t> online courses than </a:t>
            </a:r>
            <a:r>
              <a:rPr lang="en-US" b="1" dirty="0">
                <a:solidFill>
                  <a:schemeClr val="bg2">
                    <a:lumMod val="50000"/>
                  </a:schemeClr>
                </a:solidFill>
              </a:rPr>
              <a:t>paralegal students</a:t>
            </a:r>
            <a:r>
              <a:rPr lang="en-US" dirty="0"/>
              <a:t>.</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55-56</a:t>
            </a:r>
            <a:endParaRPr lang="en-US" dirty="0"/>
          </a:p>
        </p:txBody>
      </p:sp>
    </p:spTree>
    <p:extLst>
      <p:ext uri="{BB962C8B-B14F-4D97-AF65-F5344CB8AC3E}">
        <p14:creationId xmlns:p14="http://schemas.microsoft.com/office/powerpoint/2010/main" val="40447698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43B3092-32FD-40CC-9C2E-18A955E24D4D}"/>
              </a:ext>
            </a:extLst>
          </p:cNvPr>
          <p:cNvPicPr>
            <a:picLocks noChangeAspect="1"/>
          </p:cNvPicPr>
          <p:nvPr/>
        </p:nvPicPr>
        <p:blipFill>
          <a:blip r:embed="rId2"/>
          <a:stretch>
            <a:fillRect/>
          </a:stretch>
        </p:blipFill>
        <p:spPr>
          <a:xfrm>
            <a:off x="3029528" y="1999938"/>
            <a:ext cx="6372225" cy="4276725"/>
          </a:xfrm>
          <a:prstGeom prst="rect">
            <a:avLst/>
          </a:prstGeom>
        </p:spPr>
      </p:pic>
      <p:sp>
        <p:nvSpPr>
          <p:cNvPr id="3" name="Rectangle 2">
            <a:extLst>
              <a:ext uri="{FF2B5EF4-FFF2-40B4-BE49-F238E27FC236}">
                <a16:creationId xmlns="" xmlns:a16="http://schemas.microsoft.com/office/drawing/2014/main" id="{7888AFE0-F67E-41D3-A882-C08CF0962364}"/>
              </a:ext>
            </a:extLst>
          </p:cNvPr>
          <p:cNvSpPr/>
          <p:nvPr/>
        </p:nvSpPr>
        <p:spPr>
          <a:xfrm>
            <a:off x="689361" y="145169"/>
            <a:ext cx="10975648" cy="1754326"/>
          </a:xfrm>
          <a:prstGeom prst="rect">
            <a:avLst/>
          </a:prstGeom>
        </p:spPr>
        <p:txBody>
          <a:bodyPr wrap="square">
            <a:spAutoFit/>
          </a:bodyPr>
          <a:lstStyle/>
          <a:p>
            <a:pPr marL="461963" indent="-461963">
              <a:buNone/>
              <a:tabLst>
                <a:tab pos="457200" algn="l"/>
              </a:tabLst>
            </a:pPr>
            <a:r>
              <a:rPr lang="en-US" b="1" dirty="0"/>
              <a:t>R</a:t>
            </a:r>
            <a:r>
              <a:rPr lang="en-US" b="1" baseline="-25000" dirty="0"/>
              <a:t>2</a:t>
            </a:r>
            <a:r>
              <a:rPr lang="en-US" b="1" dirty="0"/>
              <a:t>:		Are there significant differences between paralegal students’ perceptions and paralegal instructors’ perceptions of asynchronous online paralegal course effectiveness?</a:t>
            </a:r>
          </a:p>
          <a:p>
            <a:pPr marL="461963" indent="-461963">
              <a:buNone/>
              <a:tabLst>
                <a:tab pos="457200" algn="l"/>
              </a:tabLst>
            </a:pPr>
            <a:endParaRPr lang="en-US" b="1" dirty="0"/>
          </a:p>
          <a:p>
            <a:pPr marL="461963" indent="-461963">
              <a:buNone/>
              <a:tabLst>
                <a:tab pos="457200" algn="l"/>
              </a:tabLst>
            </a:pPr>
            <a:r>
              <a:rPr lang="en-US" b="1" dirty="0">
                <a:solidFill>
                  <a:schemeClr val="bg2">
                    <a:lumMod val="50000"/>
                  </a:schemeClr>
                </a:solidFill>
              </a:rPr>
              <a:t>		</a:t>
            </a:r>
            <a:r>
              <a:rPr lang="en-US" b="1" dirty="0"/>
              <a:t>Results: </a:t>
            </a:r>
            <a:r>
              <a:rPr lang="en-US" b="1" dirty="0">
                <a:solidFill>
                  <a:schemeClr val="bg2">
                    <a:lumMod val="50000"/>
                  </a:schemeClr>
                </a:solidFill>
              </a:rPr>
              <a:t>Paralegal instructors</a:t>
            </a:r>
            <a:r>
              <a:rPr lang="en-US" dirty="0"/>
              <a:t> reported higher perceptions of effectiveness of </a:t>
            </a:r>
            <a:r>
              <a:rPr lang="en-US" i="1" dirty="0"/>
              <a:t>technical assistance</a:t>
            </a:r>
            <a:r>
              <a:rPr lang="en-US" dirty="0"/>
              <a:t>, </a:t>
            </a:r>
            <a:r>
              <a:rPr lang="en-US" i="1" dirty="0"/>
              <a:t>communication</a:t>
            </a:r>
            <a:r>
              <a:rPr lang="en-US" dirty="0"/>
              <a:t>, and </a:t>
            </a:r>
            <a:r>
              <a:rPr lang="en-US" i="1" dirty="0"/>
              <a:t>course content </a:t>
            </a:r>
            <a:r>
              <a:rPr lang="en-US" dirty="0"/>
              <a:t>in </a:t>
            </a:r>
            <a:r>
              <a:rPr lang="en-US" b="1" dirty="0">
                <a:solidFill>
                  <a:schemeClr val="accent2">
                    <a:lumMod val="60000"/>
                    <a:lumOff val="40000"/>
                  </a:schemeClr>
                </a:solidFill>
              </a:rPr>
              <a:t>asynchronous</a:t>
            </a:r>
            <a:r>
              <a:rPr lang="en-US" dirty="0"/>
              <a:t> online courses. </a:t>
            </a:r>
            <a:r>
              <a:rPr lang="en-US" b="1" dirty="0">
                <a:solidFill>
                  <a:schemeClr val="bg2">
                    <a:lumMod val="50000"/>
                  </a:schemeClr>
                </a:solidFill>
              </a:rPr>
              <a:t>Paralegal students </a:t>
            </a:r>
            <a:r>
              <a:rPr lang="en-US" dirty="0"/>
              <a:t>reported higher perceptions of </a:t>
            </a:r>
            <a:r>
              <a:rPr lang="en-US" i="1" dirty="0"/>
              <a:t>universal design</a:t>
            </a:r>
            <a:r>
              <a:rPr lang="en-US" dirty="0"/>
              <a:t>.</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56-57</a:t>
            </a:r>
            <a:endParaRPr lang="en-US" dirty="0"/>
          </a:p>
        </p:txBody>
      </p:sp>
    </p:spTree>
    <p:extLst>
      <p:ext uri="{BB962C8B-B14F-4D97-AF65-F5344CB8AC3E}">
        <p14:creationId xmlns:p14="http://schemas.microsoft.com/office/powerpoint/2010/main" val="29892020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3F10C10C-40DC-4B14-AD2B-E3D63D97D268}"/>
              </a:ext>
            </a:extLst>
          </p:cNvPr>
          <p:cNvPicPr>
            <a:picLocks noChangeAspect="1"/>
          </p:cNvPicPr>
          <p:nvPr/>
        </p:nvPicPr>
        <p:blipFill>
          <a:blip r:embed="rId2"/>
          <a:stretch>
            <a:fillRect/>
          </a:stretch>
        </p:blipFill>
        <p:spPr>
          <a:xfrm>
            <a:off x="2549812" y="1664832"/>
            <a:ext cx="7092376" cy="4354968"/>
          </a:xfrm>
          <a:prstGeom prst="rect">
            <a:avLst/>
          </a:prstGeom>
        </p:spPr>
      </p:pic>
      <p:sp>
        <p:nvSpPr>
          <p:cNvPr id="3" name="Rectangle 2">
            <a:extLst>
              <a:ext uri="{FF2B5EF4-FFF2-40B4-BE49-F238E27FC236}">
                <a16:creationId xmlns="" xmlns:a16="http://schemas.microsoft.com/office/drawing/2014/main" id="{58462B4D-F1D1-46E8-9A02-22F08EE3EC8E}"/>
              </a:ext>
            </a:extLst>
          </p:cNvPr>
          <p:cNvSpPr/>
          <p:nvPr/>
        </p:nvSpPr>
        <p:spPr>
          <a:xfrm>
            <a:off x="578265" y="220601"/>
            <a:ext cx="11035470" cy="1200329"/>
          </a:xfrm>
          <a:prstGeom prst="rect">
            <a:avLst/>
          </a:prstGeom>
        </p:spPr>
        <p:txBody>
          <a:bodyPr wrap="square">
            <a:spAutoFit/>
          </a:bodyPr>
          <a:lstStyle/>
          <a:p>
            <a:pPr marL="461963" indent="-461963">
              <a:buNone/>
              <a:tabLst>
                <a:tab pos="457200" algn="l"/>
              </a:tabLst>
            </a:pPr>
            <a:r>
              <a:rPr lang="en-US" b="1" dirty="0"/>
              <a:t>R</a:t>
            </a:r>
            <a:r>
              <a:rPr lang="en-US" b="1" baseline="-25000" dirty="0"/>
              <a:t>3</a:t>
            </a:r>
            <a:r>
              <a:rPr lang="en-US" b="1" dirty="0"/>
              <a:t>:		Are there significant differences in paralegal students’ perceptions course effectiveness between synchronous online paralegal courses and asynchronous online paralegal courses?</a:t>
            </a:r>
          </a:p>
          <a:p>
            <a:pPr marL="461963" indent="-461963">
              <a:buNone/>
              <a:tabLst>
                <a:tab pos="457200" algn="l"/>
              </a:tabLst>
            </a:pPr>
            <a:endParaRPr lang="en-US" b="1" dirty="0"/>
          </a:p>
          <a:p>
            <a:pPr marL="461963" indent="-461963">
              <a:buNone/>
              <a:tabLst>
                <a:tab pos="457200" algn="l"/>
              </a:tabLst>
            </a:pPr>
            <a:r>
              <a:rPr lang="en-US" b="1" dirty="0"/>
              <a:t>	Results: </a:t>
            </a:r>
            <a:r>
              <a:rPr lang="en-US" dirty="0"/>
              <a:t>No statistically significant differences.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58-59</a:t>
            </a:r>
            <a:endParaRPr lang="en-US" dirty="0"/>
          </a:p>
        </p:txBody>
      </p:sp>
    </p:spTree>
    <p:extLst>
      <p:ext uri="{BB962C8B-B14F-4D97-AF65-F5344CB8AC3E}">
        <p14:creationId xmlns:p14="http://schemas.microsoft.com/office/powerpoint/2010/main" val="9636989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EC7E6F90-1379-42AE-ACC5-9D390C60CB42}"/>
              </a:ext>
            </a:extLst>
          </p:cNvPr>
          <p:cNvPicPr>
            <a:picLocks noChangeAspect="1"/>
          </p:cNvPicPr>
          <p:nvPr/>
        </p:nvPicPr>
        <p:blipFill>
          <a:blip r:embed="rId2"/>
          <a:stretch>
            <a:fillRect/>
          </a:stretch>
        </p:blipFill>
        <p:spPr>
          <a:xfrm>
            <a:off x="2909887" y="1864897"/>
            <a:ext cx="6372225" cy="4410075"/>
          </a:xfrm>
          <a:prstGeom prst="rect">
            <a:avLst/>
          </a:prstGeom>
        </p:spPr>
      </p:pic>
      <p:sp>
        <p:nvSpPr>
          <p:cNvPr id="3" name="Rectangle 2">
            <a:extLst>
              <a:ext uri="{FF2B5EF4-FFF2-40B4-BE49-F238E27FC236}">
                <a16:creationId xmlns="" xmlns:a16="http://schemas.microsoft.com/office/drawing/2014/main" id="{F504BF02-06BE-4BF4-A691-239FB1D0B24C}"/>
              </a:ext>
            </a:extLst>
          </p:cNvPr>
          <p:cNvSpPr/>
          <p:nvPr/>
        </p:nvSpPr>
        <p:spPr>
          <a:xfrm>
            <a:off x="732090" y="198210"/>
            <a:ext cx="10727820" cy="1477328"/>
          </a:xfrm>
          <a:prstGeom prst="rect">
            <a:avLst/>
          </a:prstGeom>
        </p:spPr>
        <p:txBody>
          <a:bodyPr wrap="square">
            <a:spAutoFit/>
          </a:bodyPr>
          <a:lstStyle/>
          <a:p>
            <a:pPr marL="461963" indent="-461963">
              <a:buNone/>
              <a:tabLst>
                <a:tab pos="457200" algn="l"/>
              </a:tabLst>
            </a:pPr>
            <a:r>
              <a:rPr lang="en-US" b="1" dirty="0"/>
              <a:t>R</a:t>
            </a:r>
            <a:r>
              <a:rPr lang="en-US" b="1" baseline="-25000" dirty="0"/>
              <a:t>4</a:t>
            </a:r>
            <a:r>
              <a:rPr lang="en-US" b="1" dirty="0"/>
              <a:t>:		Are there significant differences in paralegal instructors’ perceptions course effectiveness between synchronous online paralegal courses and asynchronous online paralegal courses?</a:t>
            </a:r>
          </a:p>
          <a:p>
            <a:pPr marL="461963" indent="-461963">
              <a:buNone/>
              <a:tabLst>
                <a:tab pos="457200" algn="l"/>
              </a:tabLst>
            </a:pPr>
            <a:endParaRPr lang="en-US" b="1" dirty="0"/>
          </a:p>
          <a:p>
            <a:pPr marL="461963" indent="-461963">
              <a:buNone/>
              <a:tabLst>
                <a:tab pos="457200" algn="l"/>
              </a:tabLst>
            </a:pPr>
            <a:r>
              <a:rPr lang="en-US" b="1" dirty="0">
                <a:solidFill>
                  <a:schemeClr val="bg2">
                    <a:lumMod val="50000"/>
                  </a:schemeClr>
                </a:solidFill>
              </a:rPr>
              <a:t>	</a:t>
            </a:r>
            <a:r>
              <a:rPr lang="en-US" b="1" dirty="0"/>
              <a:t>Results: </a:t>
            </a:r>
            <a:r>
              <a:rPr lang="en-US" b="1" dirty="0">
                <a:solidFill>
                  <a:schemeClr val="bg2">
                    <a:lumMod val="50000"/>
                  </a:schemeClr>
                </a:solidFill>
              </a:rPr>
              <a:t>Paralegal instructors</a:t>
            </a:r>
            <a:r>
              <a:rPr lang="en-US" dirty="0"/>
              <a:t> reporter higher perceptions of effectiveness of </a:t>
            </a:r>
            <a:r>
              <a:rPr lang="en-US" i="1" dirty="0"/>
              <a:t>universal design</a:t>
            </a:r>
            <a:r>
              <a:rPr lang="en-US" dirty="0"/>
              <a:t>, </a:t>
            </a:r>
            <a:r>
              <a:rPr lang="en-US" i="1" dirty="0"/>
              <a:t>online instructional design</a:t>
            </a:r>
            <a:r>
              <a:rPr lang="en-US" dirty="0"/>
              <a:t>, and </a:t>
            </a:r>
            <a:r>
              <a:rPr lang="en-US" i="1" dirty="0"/>
              <a:t>course content </a:t>
            </a:r>
            <a:r>
              <a:rPr lang="en-US" dirty="0"/>
              <a:t>in </a:t>
            </a:r>
            <a:r>
              <a:rPr lang="en-US" b="1" dirty="0">
                <a:solidFill>
                  <a:schemeClr val="accent2">
                    <a:lumMod val="60000"/>
                    <a:lumOff val="40000"/>
                  </a:schemeClr>
                </a:solidFill>
              </a:rPr>
              <a:t>synchronous</a:t>
            </a:r>
            <a:r>
              <a:rPr lang="en-US" dirty="0"/>
              <a:t> courses than </a:t>
            </a:r>
            <a:r>
              <a:rPr lang="en-US" b="1" dirty="0">
                <a:solidFill>
                  <a:schemeClr val="accent2">
                    <a:lumMod val="60000"/>
                    <a:lumOff val="40000"/>
                  </a:schemeClr>
                </a:solidFill>
              </a:rPr>
              <a:t>asynchronous</a:t>
            </a:r>
            <a:r>
              <a:rPr lang="en-US" dirty="0"/>
              <a:t> courses.</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59-61</a:t>
            </a:r>
            <a:endParaRPr lang="en-US" dirty="0"/>
          </a:p>
        </p:txBody>
      </p:sp>
    </p:spTree>
    <p:extLst>
      <p:ext uri="{BB962C8B-B14F-4D97-AF65-F5344CB8AC3E}">
        <p14:creationId xmlns:p14="http://schemas.microsoft.com/office/powerpoint/2010/main" val="19039652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A6A9D189-3B15-4D81-91C6-70A7A4DF7A36}"/>
              </a:ext>
            </a:extLst>
          </p:cNvPr>
          <p:cNvPicPr>
            <a:picLocks noChangeAspect="1"/>
          </p:cNvPicPr>
          <p:nvPr/>
        </p:nvPicPr>
        <p:blipFill>
          <a:blip r:embed="rId2"/>
          <a:stretch>
            <a:fillRect/>
          </a:stretch>
        </p:blipFill>
        <p:spPr>
          <a:xfrm>
            <a:off x="2393393" y="2102679"/>
            <a:ext cx="7465031" cy="3798970"/>
          </a:xfrm>
          <a:prstGeom prst="rect">
            <a:avLst/>
          </a:prstGeom>
        </p:spPr>
      </p:pic>
      <p:sp>
        <p:nvSpPr>
          <p:cNvPr id="3" name="Rectangle 2">
            <a:extLst>
              <a:ext uri="{FF2B5EF4-FFF2-40B4-BE49-F238E27FC236}">
                <a16:creationId xmlns="" xmlns:a16="http://schemas.microsoft.com/office/drawing/2014/main" id="{379E4A2C-E903-4FBA-8C64-1BD32A6AB7BB}"/>
              </a:ext>
            </a:extLst>
          </p:cNvPr>
          <p:cNvSpPr/>
          <p:nvPr/>
        </p:nvSpPr>
        <p:spPr>
          <a:xfrm>
            <a:off x="638085" y="244180"/>
            <a:ext cx="10975649" cy="1754326"/>
          </a:xfrm>
          <a:prstGeom prst="rect">
            <a:avLst/>
          </a:prstGeom>
        </p:spPr>
        <p:txBody>
          <a:bodyPr wrap="square">
            <a:spAutoFit/>
          </a:bodyPr>
          <a:lstStyle/>
          <a:p>
            <a:pPr marL="461963" indent="-461963">
              <a:buNone/>
              <a:tabLst>
                <a:tab pos="457200" algn="l"/>
              </a:tabLst>
            </a:pPr>
            <a:r>
              <a:rPr lang="en-US" b="1" dirty="0"/>
              <a:t>R</a:t>
            </a:r>
            <a:r>
              <a:rPr lang="en-US" b="1" baseline="-25000" dirty="0"/>
              <a:t>5</a:t>
            </a:r>
            <a:r>
              <a:rPr lang="en-US" b="1" dirty="0"/>
              <a:t>:		Are there significant relationships between paralegal students’ perceptions of synchronous online paralegal course effectiveness subscales and students’ demographic characteristics?</a:t>
            </a:r>
          </a:p>
          <a:p>
            <a:pPr marL="461963" indent="-461963">
              <a:buNone/>
              <a:tabLst>
                <a:tab pos="457200" algn="l"/>
              </a:tabLst>
            </a:pPr>
            <a:endParaRPr lang="en-US" b="1" dirty="0"/>
          </a:p>
          <a:p>
            <a:pPr marL="461963" indent="-461963">
              <a:buNone/>
              <a:tabLst>
                <a:tab pos="457200" algn="l"/>
              </a:tabLst>
            </a:pPr>
            <a:r>
              <a:rPr lang="en-US" dirty="0"/>
              <a:t>		</a:t>
            </a:r>
            <a:r>
              <a:rPr lang="en-US" b="1" i="1" dirty="0"/>
              <a:t>Results</a:t>
            </a:r>
            <a:r>
              <a:rPr lang="en-US" b="1" dirty="0"/>
              <a:t>:  </a:t>
            </a:r>
            <a:r>
              <a:rPr lang="en-US" dirty="0"/>
              <a:t>Strong, negative relationships between </a:t>
            </a:r>
            <a:r>
              <a:rPr lang="en-US" b="1" dirty="0">
                <a:solidFill>
                  <a:schemeClr val="bg2">
                    <a:lumMod val="50000"/>
                  </a:schemeClr>
                </a:solidFill>
              </a:rPr>
              <a:t>paralegal students’</a:t>
            </a:r>
            <a:r>
              <a:rPr lang="en-US" dirty="0"/>
              <a:t> age and </a:t>
            </a:r>
            <a:r>
              <a:rPr lang="en-US" b="1" dirty="0">
                <a:solidFill>
                  <a:schemeClr val="bg2">
                    <a:lumMod val="50000"/>
                  </a:schemeClr>
                </a:solidFill>
              </a:rPr>
              <a:t>paralegal students’</a:t>
            </a:r>
            <a:r>
              <a:rPr lang="en-US" dirty="0"/>
              <a:t> perceptions of effective </a:t>
            </a:r>
            <a:r>
              <a:rPr lang="en-US" b="1" dirty="0">
                <a:solidFill>
                  <a:schemeClr val="accent2">
                    <a:lumMod val="60000"/>
                    <a:lumOff val="40000"/>
                  </a:schemeClr>
                </a:solidFill>
              </a:rPr>
              <a:t>synchronous </a:t>
            </a:r>
            <a:r>
              <a:rPr lang="en-US" dirty="0"/>
              <a:t>paralegal course user interface, navigation, universal design, and online instructional design.</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61-63</a:t>
            </a:r>
            <a:endParaRPr lang="en-US" dirty="0"/>
          </a:p>
        </p:txBody>
      </p:sp>
    </p:spTree>
    <p:extLst>
      <p:ext uri="{BB962C8B-B14F-4D97-AF65-F5344CB8AC3E}">
        <p14:creationId xmlns:p14="http://schemas.microsoft.com/office/powerpoint/2010/main" val="4134524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8E7A3E3D-D11B-446B-8D7F-B1D74065BF01}"/>
              </a:ext>
            </a:extLst>
          </p:cNvPr>
          <p:cNvPicPr>
            <a:picLocks noChangeAspect="1"/>
          </p:cNvPicPr>
          <p:nvPr/>
        </p:nvPicPr>
        <p:blipFill>
          <a:blip r:embed="rId2"/>
          <a:stretch>
            <a:fillRect/>
          </a:stretch>
        </p:blipFill>
        <p:spPr>
          <a:xfrm>
            <a:off x="2515941" y="2013995"/>
            <a:ext cx="7407946" cy="3467315"/>
          </a:xfrm>
          <a:prstGeom prst="rect">
            <a:avLst/>
          </a:prstGeom>
        </p:spPr>
      </p:pic>
      <p:sp>
        <p:nvSpPr>
          <p:cNvPr id="3" name="Rectangle 2">
            <a:extLst>
              <a:ext uri="{FF2B5EF4-FFF2-40B4-BE49-F238E27FC236}">
                <a16:creationId xmlns="" xmlns:a16="http://schemas.microsoft.com/office/drawing/2014/main" id="{B3FA0B04-65D8-49C1-A094-43D5303EF305}"/>
              </a:ext>
            </a:extLst>
          </p:cNvPr>
          <p:cNvSpPr/>
          <p:nvPr/>
        </p:nvSpPr>
        <p:spPr>
          <a:xfrm>
            <a:off x="561174" y="220602"/>
            <a:ext cx="11317480" cy="1200329"/>
          </a:xfrm>
          <a:prstGeom prst="rect">
            <a:avLst/>
          </a:prstGeom>
        </p:spPr>
        <p:txBody>
          <a:bodyPr wrap="square">
            <a:spAutoFit/>
          </a:bodyPr>
          <a:lstStyle/>
          <a:p>
            <a:pPr marL="461963" indent="-461963">
              <a:buNone/>
              <a:tabLst>
                <a:tab pos="457200" algn="l"/>
              </a:tabLst>
            </a:pPr>
            <a:r>
              <a:rPr lang="en-US" b="1" dirty="0"/>
              <a:t>R</a:t>
            </a:r>
            <a:r>
              <a:rPr lang="en-US" b="1" baseline="-25000" dirty="0"/>
              <a:t>6</a:t>
            </a:r>
            <a:r>
              <a:rPr lang="en-US" b="1" dirty="0"/>
              <a:t>:		Are there significant relationships between paralegal students’ perceptions of asynchronous online paralegal course effectiveness subscales and students’ demographic characteristics?</a:t>
            </a:r>
          </a:p>
          <a:p>
            <a:pPr marL="461963" indent="-461963">
              <a:buNone/>
              <a:tabLst>
                <a:tab pos="457200" algn="l"/>
              </a:tabLst>
            </a:pPr>
            <a:endParaRPr lang="en-US" b="1" dirty="0"/>
          </a:p>
          <a:p>
            <a:pPr marL="461963" indent="-461963">
              <a:buNone/>
              <a:tabLst>
                <a:tab pos="457200" algn="l"/>
              </a:tabLst>
            </a:pPr>
            <a:r>
              <a:rPr lang="en-US" b="1" dirty="0"/>
              <a:t>	</a:t>
            </a:r>
            <a:r>
              <a:rPr lang="en-US" b="1" i="1" dirty="0"/>
              <a:t>Results</a:t>
            </a:r>
            <a:r>
              <a:rPr lang="en-US" dirty="0"/>
              <a:t>:  No statistically significant relationships.</a:t>
            </a:r>
            <a:endParaRPr lang="en-US" b="1"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63-64</a:t>
            </a:r>
            <a:endParaRPr lang="en-US" dirty="0"/>
          </a:p>
        </p:txBody>
      </p:sp>
    </p:spTree>
    <p:extLst>
      <p:ext uri="{BB962C8B-B14F-4D97-AF65-F5344CB8AC3E}">
        <p14:creationId xmlns:p14="http://schemas.microsoft.com/office/powerpoint/2010/main" val="258602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840DB01-8385-489F-9205-39D49B4F9445}"/>
              </a:ext>
            </a:extLst>
          </p:cNvPr>
          <p:cNvPicPr>
            <a:picLocks noChangeAspect="1"/>
          </p:cNvPicPr>
          <p:nvPr/>
        </p:nvPicPr>
        <p:blipFill>
          <a:blip r:embed="rId2"/>
          <a:stretch>
            <a:fillRect/>
          </a:stretch>
        </p:blipFill>
        <p:spPr>
          <a:xfrm>
            <a:off x="2862262" y="2497701"/>
            <a:ext cx="7101339" cy="3419938"/>
          </a:xfrm>
          <a:prstGeom prst="rect">
            <a:avLst/>
          </a:prstGeom>
        </p:spPr>
      </p:pic>
      <p:sp>
        <p:nvSpPr>
          <p:cNvPr id="3" name="Rectangle 2">
            <a:extLst>
              <a:ext uri="{FF2B5EF4-FFF2-40B4-BE49-F238E27FC236}">
                <a16:creationId xmlns="" xmlns:a16="http://schemas.microsoft.com/office/drawing/2014/main" id="{A68F0931-E18E-41CD-BCB5-363C18E082DF}"/>
              </a:ext>
            </a:extLst>
          </p:cNvPr>
          <p:cNvSpPr/>
          <p:nvPr/>
        </p:nvSpPr>
        <p:spPr>
          <a:xfrm>
            <a:off x="492807" y="189376"/>
            <a:ext cx="11283298" cy="2308324"/>
          </a:xfrm>
          <a:prstGeom prst="rect">
            <a:avLst/>
          </a:prstGeom>
        </p:spPr>
        <p:txBody>
          <a:bodyPr wrap="square">
            <a:spAutoFit/>
          </a:bodyPr>
          <a:lstStyle/>
          <a:p>
            <a:pPr marL="461963" indent="-461963">
              <a:buNone/>
              <a:tabLst>
                <a:tab pos="457200" algn="l"/>
              </a:tabLst>
            </a:pPr>
            <a:r>
              <a:rPr lang="en-US" b="1" dirty="0"/>
              <a:t>R</a:t>
            </a:r>
            <a:r>
              <a:rPr lang="en-US" b="1" baseline="-25000" dirty="0"/>
              <a:t>7</a:t>
            </a:r>
            <a:r>
              <a:rPr lang="en-US" b="1" dirty="0"/>
              <a:t>:		Are there significant relationships between paralegal instructors’ perceptions of synchronous online paralegal course effectiveness subscales and instructors’ demographic characteristics?</a:t>
            </a:r>
          </a:p>
          <a:p>
            <a:pPr marL="461963" indent="-461963">
              <a:buNone/>
              <a:tabLst>
                <a:tab pos="457200" algn="l"/>
              </a:tabLst>
            </a:pPr>
            <a:r>
              <a:rPr lang="en-US" b="1" dirty="0"/>
              <a:t>	</a:t>
            </a:r>
          </a:p>
          <a:p>
            <a:pPr marL="461963" indent="-461963">
              <a:buNone/>
              <a:tabLst>
                <a:tab pos="457200" algn="l"/>
              </a:tabLst>
            </a:pPr>
            <a:r>
              <a:rPr lang="en-US" b="1" i="1" dirty="0"/>
              <a:t>	Results</a:t>
            </a:r>
            <a:r>
              <a:rPr lang="en-US" dirty="0"/>
              <a:t>:  Strong, negative relationship between </a:t>
            </a:r>
            <a:r>
              <a:rPr lang="en-US" b="1" dirty="0">
                <a:solidFill>
                  <a:schemeClr val="bg2">
                    <a:lumMod val="50000"/>
                  </a:schemeClr>
                </a:solidFill>
              </a:rPr>
              <a:t>paralegal instructors’</a:t>
            </a:r>
            <a:r>
              <a:rPr lang="en-US" dirty="0"/>
              <a:t> age and </a:t>
            </a:r>
            <a:r>
              <a:rPr lang="en-US" b="1" dirty="0">
                <a:solidFill>
                  <a:schemeClr val="accent2">
                    <a:lumMod val="60000"/>
                    <a:lumOff val="40000"/>
                  </a:schemeClr>
                </a:solidFill>
              </a:rPr>
              <a:t>synchronous</a:t>
            </a:r>
            <a:r>
              <a:rPr lang="en-US" dirty="0"/>
              <a:t> online course content;  </a:t>
            </a:r>
          </a:p>
          <a:p>
            <a:pPr marL="461963" indent="-461963">
              <a:buNone/>
              <a:tabLst>
                <a:tab pos="457200" algn="l"/>
              </a:tabLst>
            </a:pPr>
            <a:r>
              <a:rPr lang="en-US" dirty="0"/>
              <a:t>	Strong positive relationship between </a:t>
            </a:r>
            <a:r>
              <a:rPr lang="en-US" b="1" dirty="0">
                <a:solidFill>
                  <a:schemeClr val="bg2">
                    <a:lumMod val="50000"/>
                  </a:schemeClr>
                </a:solidFill>
              </a:rPr>
              <a:t>paralegal instructors’</a:t>
            </a:r>
            <a:r>
              <a:rPr lang="en-US" dirty="0"/>
              <a:t> education level and content; and </a:t>
            </a:r>
          </a:p>
          <a:p>
            <a:pPr marL="461963" indent="-461963">
              <a:buNone/>
              <a:tabLst>
                <a:tab pos="457200" algn="l"/>
              </a:tabLst>
            </a:pPr>
            <a:r>
              <a:rPr lang="en-US" dirty="0"/>
              <a:t>	Strong, positive relationships between the </a:t>
            </a:r>
            <a:r>
              <a:rPr lang="en-US" i="1" dirty="0"/>
              <a:t>number of </a:t>
            </a:r>
            <a:r>
              <a:rPr lang="en-US" b="1" i="1" dirty="0">
                <a:solidFill>
                  <a:schemeClr val="accent2">
                    <a:lumMod val="60000"/>
                    <a:lumOff val="40000"/>
                  </a:schemeClr>
                </a:solidFill>
              </a:rPr>
              <a:t>synchronous</a:t>
            </a:r>
            <a:r>
              <a:rPr lang="en-US" i="1" dirty="0"/>
              <a:t> courses taught </a:t>
            </a:r>
            <a:r>
              <a:rPr lang="en-US" dirty="0"/>
              <a:t>by </a:t>
            </a:r>
            <a:r>
              <a:rPr lang="en-US" b="1" dirty="0">
                <a:solidFill>
                  <a:schemeClr val="bg2">
                    <a:lumMod val="50000"/>
                  </a:schemeClr>
                </a:solidFill>
              </a:rPr>
              <a:t>paralegal instructors’</a:t>
            </a:r>
            <a:r>
              <a:rPr lang="en-US" dirty="0"/>
              <a:t> and their perceptions of effective </a:t>
            </a:r>
            <a:r>
              <a:rPr lang="en-US" b="1" dirty="0">
                <a:solidFill>
                  <a:schemeClr val="accent2">
                    <a:lumMod val="60000"/>
                    <a:lumOff val="40000"/>
                  </a:schemeClr>
                </a:solidFill>
              </a:rPr>
              <a:t>synchronous</a:t>
            </a:r>
            <a:r>
              <a:rPr lang="en-US" dirty="0"/>
              <a:t> online </a:t>
            </a:r>
            <a:r>
              <a:rPr lang="en-US" i="1" dirty="0"/>
              <a:t>user interface, technical assistance, course management (student), and instructional design.</a:t>
            </a:r>
            <a:endParaRPr lang="en-US" dirty="0"/>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64-66</a:t>
            </a:r>
            <a:endParaRPr lang="en-US" dirty="0"/>
          </a:p>
        </p:txBody>
      </p:sp>
    </p:spTree>
    <p:extLst>
      <p:ext uri="{BB962C8B-B14F-4D97-AF65-F5344CB8AC3E}">
        <p14:creationId xmlns:p14="http://schemas.microsoft.com/office/powerpoint/2010/main" val="4906500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886FE2E-1668-4229-A530-273FD1E3FE40}"/>
              </a:ext>
            </a:extLst>
          </p:cNvPr>
          <p:cNvPicPr>
            <a:picLocks noChangeAspect="1"/>
          </p:cNvPicPr>
          <p:nvPr/>
        </p:nvPicPr>
        <p:blipFill>
          <a:blip r:embed="rId2"/>
          <a:stretch>
            <a:fillRect/>
          </a:stretch>
        </p:blipFill>
        <p:spPr>
          <a:xfrm>
            <a:off x="2790825" y="2176041"/>
            <a:ext cx="7275904" cy="3501660"/>
          </a:xfrm>
          <a:prstGeom prst="rect">
            <a:avLst/>
          </a:prstGeom>
        </p:spPr>
      </p:pic>
      <p:sp>
        <p:nvSpPr>
          <p:cNvPr id="3" name="Rectangle 2">
            <a:extLst>
              <a:ext uri="{FF2B5EF4-FFF2-40B4-BE49-F238E27FC236}">
                <a16:creationId xmlns="" xmlns:a16="http://schemas.microsoft.com/office/drawing/2014/main" id="{15062BA2-B0B2-47B5-BA07-4170344026EB}"/>
              </a:ext>
            </a:extLst>
          </p:cNvPr>
          <p:cNvSpPr/>
          <p:nvPr/>
        </p:nvSpPr>
        <p:spPr>
          <a:xfrm>
            <a:off x="586812" y="170806"/>
            <a:ext cx="11605188" cy="1754326"/>
          </a:xfrm>
          <a:prstGeom prst="rect">
            <a:avLst/>
          </a:prstGeom>
        </p:spPr>
        <p:txBody>
          <a:bodyPr wrap="square">
            <a:spAutoFit/>
          </a:bodyPr>
          <a:lstStyle/>
          <a:p>
            <a:pPr marL="461963" indent="-461963">
              <a:buNone/>
              <a:tabLst>
                <a:tab pos="457200" algn="l"/>
              </a:tabLst>
            </a:pPr>
            <a:r>
              <a:rPr lang="en-US" b="1" dirty="0"/>
              <a:t>R</a:t>
            </a:r>
            <a:r>
              <a:rPr lang="en-US" b="1" baseline="-25000" dirty="0"/>
              <a:t>8</a:t>
            </a:r>
            <a:r>
              <a:rPr lang="en-US" b="1" dirty="0"/>
              <a:t>:		Are there significant relationships between paralegal instructors’ perceptions of asynchronous paralegal course effectiveness subscales and instructors’ demographic characteristics?</a:t>
            </a:r>
          </a:p>
          <a:p>
            <a:pPr marL="461963" indent="-461963">
              <a:buNone/>
              <a:tabLst>
                <a:tab pos="457200" algn="l"/>
              </a:tabLst>
            </a:pPr>
            <a:endParaRPr lang="en-US" b="1" dirty="0"/>
          </a:p>
          <a:p>
            <a:pPr marL="461963" indent="-461963">
              <a:buNone/>
              <a:tabLst>
                <a:tab pos="457200" algn="l"/>
              </a:tabLst>
            </a:pPr>
            <a:r>
              <a:rPr lang="en-US" b="1" dirty="0"/>
              <a:t>	</a:t>
            </a:r>
            <a:r>
              <a:rPr lang="en-US" b="1" i="1" dirty="0"/>
              <a:t>Results</a:t>
            </a:r>
            <a:r>
              <a:rPr lang="en-US" b="1" dirty="0"/>
              <a:t>:</a:t>
            </a:r>
            <a:r>
              <a:rPr lang="en-US" dirty="0"/>
              <a:t>  Negative relationship between </a:t>
            </a:r>
            <a:r>
              <a:rPr lang="en-US" b="1" dirty="0">
                <a:solidFill>
                  <a:schemeClr val="bg2">
                    <a:lumMod val="50000"/>
                  </a:schemeClr>
                </a:solidFill>
              </a:rPr>
              <a:t>paralegal instructors’</a:t>
            </a:r>
            <a:r>
              <a:rPr lang="en-US" dirty="0"/>
              <a:t> age and their perceptions of effective </a:t>
            </a:r>
            <a:r>
              <a:rPr lang="en-US" b="1" dirty="0">
                <a:solidFill>
                  <a:schemeClr val="accent2">
                    <a:lumMod val="60000"/>
                    <a:lumOff val="40000"/>
                  </a:schemeClr>
                </a:solidFill>
              </a:rPr>
              <a:t>asynchronous</a:t>
            </a:r>
            <a:r>
              <a:rPr lang="en-US" dirty="0"/>
              <a:t> online getting started; positive relationship between </a:t>
            </a:r>
            <a:r>
              <a:rPr lang="en-US" b="1" dirty="0">
                <a:solidFill>
                  <a:schemeClr val="bg2">
                    <a:lumMod val="50000"/>
                  </a:schemeClr>
                </a:solidFill>
              </a:rPr>
              <a:t>paralegal instructors’</a:t>
            </a:r>
            <a:r>
              <a:rPr lang="en-US" dirty="0"/>
              <a:t> technology skills and </a:t>
            </a:r>
            <a:r>
              <a:rPr lang="en-US" b="1" dirty="0">
                <a:solidFill>
                  <a:schemeClr val="accent2">
                    <a:lumMod val="60000"/>
                    <a:lumOff val="40000"/>
                  </a:schemeClr>
                </a:solidFill>
              </a:rPr>
              <a:t>asynchronous</a:t>
            </a:r>
            <a:r>
              <a:rPr lang="en-US" dirty="0"/>
              <a:t> universal design.</a:t>
            </a:r>
          </a:p>
        </p:txBody>
      </p:sp>
      <p:sp>
        <p:nvSpPr>
          <p:cNvPr id="4" name="TextBox 3"/>
          <p:cNvSpPr txBox="1"/>
          <p:nvPr/>
        </p:nvSpPr>
        <p:spPr>
          <a:xfrm>
            <a:off x="10765971" y="6019800"/>
            <a:ext cx="1262743" cy="369332"/>
          </a:xfrm>
          <a:prstGeom prst="rect">
            <a:avLst/>
          </a:prstGeom>
          <a:noFill/>
        </p:spPr>
        <p:txBody>
          <a:bodyPr wrap="square" rtlCol="0">
            <a:spAutoFit/>
          </a:bodyPr>
          <a:lstStyle/>
          <a:p>
            <a:pPr algn="r"/>
            <a:r>
              <a:rPr lang="en-US" dirty="0"/>
              <a:t>pp. </a:t>
            </a:r>
            <a:r>
              <a:rPr lang="en-US" dirty="0" smtClean="0"/>
              <a:t>66-67</a:t>
            </a:r>
            <a:endParaRPr lang="en-US" dirty="0"/>
          </a:p>
        </p:txBody>
      </p:sp>
    </p:spTree>
    <p:extLst>
      <p:ext uri="{BB962C8B-B14F-4D97-AF65-F5344CB8AC3E}">
        <p14:creationId xmlns:p14="http://schemas.microsoft.com/office/powerpoint/2010/main" val="3074920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4459</TotalTime>
  <Words>2479</Words>
  <Application>Microsoft Office PowerPoint</Application>
  <PresentationFormat>Custom</PresentationFormat>
  <Paragraphs>278</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Retrospect</vt:lpstr>
      <vt:lpstr>PARALEGAL STUDENTS’ AND PARALEGAL INSTRUCTORS’ PERCEPTIONS OF SYNCHRONOUS AND ASYNCHRONOUS ONLINE PARALEGAL COURSE EFFECTIVENESS:  A COMPARATIVE STUDY</vt:lpstr>
      <vt:lpstr>OVERVIEW</vt:lpstr>
      <vt:lpstr>RESEARCH PROBLEM </vt:lpstr>
      <vt:lpstr>THEORETICAL FRAMEWORK</vt:lpstr>
      <vt:lpstr>PURPOSE OF THE STUDY </vt:lpstr>
      <vt:lpstr>RESEARCH QUESTIONS</vt:lpstr>
      <vt:lpstr>RESEARCH QUESTIONS (cont.) </vt:lpstr>
      <vt:lpstr>LITERATURE REVIEW—STUDENT PERCEPTIONS</vt:lpstr>
      <vt:lpstr>LITERATURE REVIEW—INSTRUCTOR PERCEPTIONS</vt:lpstr>
      <vt:lpstr>POPULATION DESCRIPTION</vt:lpstr>
      <vt:lpstr>SURVEY DESIGN</vt:lpstr>
      <vt:lpstr>INSTRUMENT ANALYSIS</vt:lpstr>
      <vt:lpstr>DATA COLLECTION</vt:lpstr>
      <vt:lpstr>SAMPLE OVERVIEW &amp; DEMOGRAPHICS</vt:lpstr>
      <vt:lpstr>RESEARCH DESIGN</vt:lpstr>
      <vt:lpstr>SUMMARY OF FINDINGS</vt:lpstr>
      <vt:lpstr>SUMMARY OF FINDINGS &amp; DISCUSSION</vt:lpstr>
      <vt:lpstr>SUMMARY OF FINDINGS</vt:lpstr>
      <vt:lpstr>SUMMARY OF FINDINGS (cont.) </vt:lpstr>
      <vt:lpstr>LIMITATIONS</vt:lpstr>
      <vt:lpstr>PRACTICAL APPLICATION</vt:lpstr>
      <vt:lpstr>FUTURE RESEARCH</vt:lpstr>
      <vt:lpstr>FUTURE RESEARCH</vt:lpstr>
      <vt:lpstr>POTENTIAL PUBLICATION SOURCES</vt:lpstr>
      <vt:lpstr>PowerPoint Presentation</vt:lpstr>
      <vt:lpstr>SAMPLE OVERVIEW &amp; DEMOGRAPHICS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dc:creator>
  <cp:lastModifiedBy>Kristine</cp:lastModifiedBy>
  <cp:revision>253</cp:revision>
  <cp:lastPrinted>2018-06-10T18:32:19Z</cp:lastPrinted>
  <dcterms:created xsi:type="dcterms:W3CDTF">2014-09-12T02:11:56Z</dcterms:created>
  <dcterms:modified xsi:type="dcterms:W3CDTF">2018-06-11T02:08:09Z</dcterms:modified>
</cp:coreProperties>
</file>